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9"/>
  </p:notesMasterIdLst>
  <p:sldIdLst>
    <p:sldId id="264" r:id="rId4"/>
    <p:sldId id="261" r:id="rId5"/>
    <p:sldId id="277" r:id="rId6"/>
    <p:sldId id="310" r:id="rId7"/>
    <p:sldId id="312" r:id="rId8"/>
    <p:sldId id="302" r:id="rId9"/>
    <p:sldId id="311" r:id="rId10"/>
    <p:sldId id="322" r:id="rId11"/>
    <p:sldId id="321" r:id="rId12"/>
    <p:sldId id="314" r:id="rId13"/>
    <p:sldId id="317" r:id="rId14"/>
    <p:sldId id="320" r:id="rId15"/>
    <p:sldId id="324" r:id="rId16"/>
    <p:sldId id="319" r:id="rId17"/>
    <p:sldId id="318" r:id="rId18"/>
    <p:sldId id="313" r:id="rId19"/>
    <p:sldId id="316" r:id="rId20"/>
    <p:sldId id="315" r:id="rId21"/>
    <p:sldId id="323" r:id="rId22"/>
    <p:sldId id="325" r:id="rId23"/>
    <p:sldId id="327" r:id="rId24"/>
    <p:sldId id="326" r:id="rId25"/>
    <p:sldId id="329" r:id="rId26"/>
    <p:sldId id="330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9" r:id="rId43"/>
    <p:sldId id="350" r:id="rId44"/>
    <p:sldId id="351" r:id="rId45"/>
    <p:sldId id="352" r:id="rId46"/>
    <p:sldId id="353" r:id="rId47"/>
    <p:sldId id="262" r:id="rId4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C7"/>
    <a:srgbClr val="47A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>
      <p:cViewPr varScale="1">
        <p:scale>
          <a:sx n="139" d="100"/>
          <a:sy n="139" d="100"/>
        </p:scale>
        <p:origin x="82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28.3</c:v>
                </c:pt>
                <c:pt idx="1">
                  <c:v>28.3</c:v>
                </c:pt>
                <c:pt idx="2">
                  <c:v>30.9</c:v>
                </c:pt>
                <c:pt idx="3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31-405A-8FD2-7605CCAB0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2.6</c:v>
                </c:pt>
                <c:pt idx="2">
                  <c:v>2.4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31-405A-8FD2-7605CCAB0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231-405A-8FD2-7605CCAB0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A231-405A-8FD2-7605CCAB0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97.9</c:v>
                </c:pt>
                <c:pt idx="1">
                  <c:v>99.8</c:v>
                </c:pt>
                <c:pt idx="2">
                  <c:v>98.7</c:v>
                </c:pt>
                <c:pt idx="3">
                  <c:v>98.4</c:v>
                </c:pt>
                <c:pt idx="4">
                  <c:v>95.5</c:v>
                </c:pt>
                <c:pt idx="5">
                  <c:v>80.3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31-405A-8FD2-7605CCAB0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0-4976-4F05-BFD3-A6EEFF16B0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4976-4F05-BFD3-A6EEFF16B0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4976-4F05-BFD3-A6EEFF16B0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초등학생</c:v>
                </c:pt>
                <c:pt idx="1">
                  <c:v>중학생</c:v>
                </c:pt>
                <c:pt idx="2">
                  <c:v>고등학생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10.5</c:v>
                </c:pt>
                <c:pt idx="1">
                  <c:v>32.799999999999997</c:v>
                </c:pt>
                <c:pt idx="2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1-43B3-BBD6-93C782952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36.5</c:v>
                </c:pt>
                <c:pt idx="2">
                  <c:v>45</c:v>
                </c:pt>
                <c:pt idx="3">
                  <c:v>13.4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1-43B3-BBD6-93C782952C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31C1-43B3-BBD6-93C782952C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31C1-43B3-BBD6-93C782952C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31C1-43B3-BBD6-93C782952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1시간</c:v>
                </c:pt>
                <c:pt idx="1">
                  <c:v>2시간</c:v>
                </c:pt>
                <c:pt idx="2">
                  <c:v>3시간</c:v>
                </c:pt>
                <c:pt idx="3">
                  <c:v>3시간초과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33.4</c:v>
                </c:pt>
                <c:pt idx="2">
                  <c:v>6.22</c:v>
                </c:pt>
                <c:pt idx="3">
                  <c:v>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A-408B-9BE3-8738F94C54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1시간</c:v>
                </c:pt>
                <c:pt idx="1">
                  <c:v>2시간</c:v>
                </c:pt>
                <c:pt idx="2">
                  <c:v>3시간</c:v>
                </c:pt>
                <c:pt idx="3">
                  <c:v>3시간초과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9A6A-408B-9BE3-8738F94C54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1시간</c:v>
                </c:pt>
                <c:pt idx="1">
                  <c:v>2시간</c:v>
                </c:pt>
                <c:pt idx="2">
                  <c:v>3시간</c:v>
                </c:pt>
                <c:pt idx="3">
                  <c:v>3시간초과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A6A-408B-9BE3-8738F94C54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1시간</c:v>
                </c:pt>
                <c:pt idx="1">
                  <c:v>2시간</c:v>
                </c:pt>
                <c:pt idx="2">
                  <c:v>3시간</c:v>
                </c:pt>
                <c:pt idx="3">
                  <c:v>3시간초과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9A6A-408B-9BE3-8738F94C5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A-408B-9BE3-8738F94C5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1"/>
        <c:overlap val="100"/>
        <c:axId val="-789418704"/>
        <c:axId val="-789414896"/>
      </c:barChart>
      <c:catAx>
        <c:axId val="-789418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4896"/>
        <c:crosses val="autoZero"/>
        <c:auto val="1"/>
        <c:lblAlgn val="ctr"/>
        <c:lblOffset val="100"/>
        <c:noMultiLvlLbl val="0"/>
      </c:catAx>
      <c:valAx>
        <c:axId val="-7894148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-789418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D9F6F-509D-42D5-9573-D6A1D6AC33FA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B7333-3ECB-4F00-8B9D-B13646AE0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3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3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8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1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B7333-3ECB-4F00-8B9D-B13646AE09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8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939902"/>
            <a:ext cx="9144000" cy="1203598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0"/>
                </a:schemeClr>
              </a:gs>
              <a:gs pos="50000">
                <a:schemeClr val="bg1">
                  <a:alpha val="88000"/>
                </a:schemeClr>
              </a:gs>
              <a:gs pos="8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55926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65998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4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655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DBA6E-7B38-4B62-B835-4B886BAD4446}"/>
              </a:ext>
            </a:extLst>
          </p:cNvPr>
          <p:cNvSpPr/>
          <p:nvPr userDrawn="1"/>
        </p:nvSpPr>
        <p:spPr>
          <a:xfrm flipH="1">
            <a:off x="0" y="2283717"/>
            <a:ext cx="9144000" cy="1264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>
            <a:extLst>
              <a:ext uri="{FF2B5EF4-FFF2-40B4-BE49-F238E27FC236}">
                <a16:creationId xmlns:a16="http://schemas.microsoft.com/office/drawing/2014/main" id="{40E17F4A-BF79-43E6-BAA8-31A909BF2F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34761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7503B6-0FBE-4B65-A51F-9EAD18B8D87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55527" y="148576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159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65889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2196470"/>
            <a:ext cx="4427984" cy="5303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16016" y="2726814"/>
            <a:ext cx="442798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119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56511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02"/>
            <a:ext cx="9144000" cy="4011508"/>
          </a:xfrm>
          <a:prstGeom prst="flowChartMerge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1091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168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843558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1419622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71600" y="1827287"/>
            <a:ext cx="7272808" cy="230425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 userDrawn="1"/>
        </p:nvSpPr>
        <p:spPr>
          <a:xfrm>
            <a:off x="1403648" y="1044724"/>
            <a:ext cx="1584176" cy="1584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123478"/>
            <a:ext cx="666023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83768" y="699542"/>
            <a:ext cx="666023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5404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49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73" r:id="rId3"/>
    <p:sldLayoutId id="2147483662" r:id="rId4"/>
    <p:sldLayoutId id="2147483663" r:id="rId5"/>
    <p:sldLayoutId id="2147483661" r:id="rId6"/>
    <p:sldLayoutId id="2147483660" r:id="rId7"/>
    <p:sldLayoutId id="2147483665" r:id="rId8"/>
    <p:sldLayoutId id="2147483672" r:id="rId9"/>
    <p:sldLayoutId id="2147483675" r:id="rId10"/>
    <p:sldLayoutId id="2147483674" r:id="rId11"/>
    <p:sldLayoutId id="2147483656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hyperlink" Target="http://www.google.co.kr/url?sa=i&amp;rct=j&amp;q=&amp;esrc=s&amp;source=images&amp;cd=&amp;cad=rja&amp;uact=8&amp;ved=2ahUKEwjW6rre94niAhXZZt4KHVujC-YQjRx6BAgBEAU&amp;url=/url?sa%3Di%26rct%3Dj%26q%3D%26esrc%3Ds%26source%3Dimages%26cd%3D%26ved%3D%26url%3Dhttps://namu.wiki/w/%EB%82%9C%EC%8B%9C%26psig%3DAOvVaw3DCMzWU2YNuA6TYul1yly7%26ust%3D1557336217363330&amp;psig=AOvVaw3DCMzWU2YNuA6TYul1yly7&amp;ust=1557336217363330" TargetMode="Externa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6016" y="1419622"/>
            <a:ext cx="4427984" cy="1307192"/>
          </a:xfrm>
        </p:spPr>
        <p:txBody>
          <a:bodyPr/>
          <a:lstStyle/>
          <a:p>
            <a:r>
              <a:rPr lang="ko-KR" altLang="en-US" sz="2400" dirty="0"/>
              <a:t>안구 건강 저하를 </a:t>
            </a:r>
            <a:r>
              <a:rPr lang="ko-KR" altLang="en-US" sz="2400" dirty="0" smtClean="0"/>
              <a:t>예방하 위한 </a:t>
            </a:r>
            <a:endParaRPr lang="en-US" altLang="ko-KR" sz="2400" dirty="0" smtClean="0"/>
          </a:p>
          <a:p>
            <a:r>
              <a:rPr lang="ko-KR" altLang="en-US" sz="2400" dirty="0" smtClean="0"/>
              <a:t>밝기 </a:t>
            </a:r>
            <a:r>
              <a:rPr lang="ko-KR" altLang="en-US" sz="2400" dirty="0"/>
              <a:t>자동 조절 시스템</a:t>
            </a:r>
            <a:endParaRPr lang="en-US" altLang="ko-KR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Automated Brightness-adjusting System for Eye and Vision Health</a:t>
            </a:r>
            <a:endParaRPr lang="ko-KR" altLang="en-US" sz="800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248" y="2088268"/>
            <a:ext cx="241736" cy="972298"/>
            <a:chOff x="3787690" y="1935211"/>
            <a:chExt cx="241736" cy="972298"/>
          </a:xfrm>
        </p:grpSpPr>
        <p:sp>
          <p:nvSpPr>
            <p:cNvPr id="5" name="Rectangle 4"/>
            <p:cNvSpPr/>
            <p:nvPr/>
          </p:nvSpPr>
          <p:spPr>
            <a:xfrm rot="1411581">
              <a:off x="3787690" y="1935211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"/>
            <p:cNvSpPr/>
            <p:nvPr/>
          </p:nvSpPr>
          <p:spPr>
            <a:xfrm rot="1411581">
              <a:off x="3860623" y="2281702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B00049-C892-4493-82F1-9F66F8FE8351}"/>
              </a:ext>
            </a:extLst>
          </p:cNvPr>
          <p:cNvSpPr txBox="1"/>
          <p:nvPr/>
        </p:nvSpPr>
        <p:spPr>
          <a:xfrm>
            <a:off x="5308847" y="4220170"/>
            <a:ext cx="383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accent2"/>
                </a:solidFill>
                <a:latin typeface="+mj-ea"/>
                <a:ea typeface="+mj-ea"/>
              </a:rPr>
              <a:t>방세네조</a:t>
            </a:r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2017315018 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방제호</a:t>
            </a:r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2017315034 </a:t>
            </a:r>
            <a:r>
              <a:rPr lang="ko-KR" altLang="en-US" dirty="0" err="1">
                <a:solidFill>
                  <a:schemeClr val="accent2"/>
                </a:solidFill>
                <a:latin typeface="+mj-ea"/>
                <a:ea typeface="+mj-ea"/>
              </a:rPr>
              <a:t>전세종</a:t>
            </a:r>
            <a:endParaRPr lang="ko-KR" altLang="en-US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디스플레이 </a:t>
            </a:r>
            <a:r>
              <a:rPr lang="ko-KR" altLang="en-US" dirty="0" err="1" smtClean="0">
                <a:solidFill>
                  <a:schemeClr val="accent1"/>
                </a:solidFill>
              </a:rPr>
              <a:t>이용거리에</a:t>
            </a:r>
            <a:r>
              <a:rPr lang="ko-KR" altLang="en-US" dirty="0" smtClean="0">
                <a:solidFill>
                  <a:schemeClr val="accent1"/>
                </a:solidFill>
              </a:rPr>
              <a:t> 따른 시력 </a:t>
            </a:r>
            <a:r>
              <a:rPr lang="ko-KR" altLang="en-US" dirty="0" err="1" smtClean="0">
                <a:solidFill>
                  <a:schemeClr val="accent1"/>
                </a:solidFill>
              </a:rPr>
              <a:t>정상군</a:t>
            </a:r>
            <a:r>
              <a:rPr lang="ko-KR" altLang="en-US" dirty="0" smtClean="0">
                <a:solidFill>
                  <a:schemeClr val="accent1"/>
                </a:solidFill>
              </a:rPr>
              <a:t> 분포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10/45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221" y="4887039"/>
            <a:ext cx="412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1"/>
                </a:solidFill>
              </a:rPr>
              <a:t>학령기</a:t>
            </a:r>
            <a:r>
              <a:rPr lang="ko-KR" altLang="en-US" sz="1200" dirty="0" smtClean="0">
                <a:solidFill>
                  <a:schemeClr val="accent1"/>
                </a:solidFill>
              </a:rPr>
              <a:t> 아동의 시력저하 실태 및 관련 요인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신희선</a:t>
            </a:r>
            <a:r>
              <a:rPr lang="ko-KR" altLang="en-US" sz="1200" dirty="0" smtClean="0">
                <a:solidFill>
                  <a:schemeClr val="accent1"/>
                </a:solidFill>
              </a:rPr>
              <a:t> 외</a:t>
            </a:r>
            <a:r>
              <a:rPr lang="en-US" altLang="ko-KR" sz="1200" dirty="0" smtClean="0">
                <a:solidFill>
                  <a:schemeClr val="accent1"/>
                </a:solidFill>
              </a:rPr>
              <a:t>2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2506458166"/>
              </p:ext>
            </p:extLst>
          </p:nvPr>
        </p:nvGraphicFramePr>
        <p:xfrm>
          <a:off x="683568" y="104254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Placeholder 2"/>
          <p:cNvSpPr txBox="1">
            <a:spLocks/>
          </p:cNvSpPr>
          <p:nvPr/>
        </p:nvSpPr>
        <p:spPr>
          <a:xfrm>
            <a:off x="7308304" y="1347614"/>
            <a:ext cx="904079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accent1"/>
                </a:solidFill>
              </a:rPr>
              <a:t>정상군</a:t>
            </a:r>
            <a:r>
              <a:rPr lang="en-US" altLang="ko-KR" dirty="0">
                <a:solidFill>
                  <a:schemeClr val="accent1"/>
                </a:solidFill>
              </a:rPr>
              <a:t>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62604" y="377614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5.0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7649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36.5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3618" y="293178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45.0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185" y="350785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13.4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1760" y="4410161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디스플레이를 사용할 때 적절한 거리가 있다</a:t>
            </a:r>
            <a:r>
              <a:rPr lang="en-US" altLang="ko-KR" b="1" dirty="0" smtClean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4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디스플레이 사용시간에 따른 시력 </a:t>
            </a:r>
            <a:r>
              <a:rPr lang="ko-KR" altLang="en-US" dirty="0" err="1" smtClean="0">
                <a:solidFill>
                  <a:schemeClr val="accent1"/>
                </a:solidFill>
              </a:rPr>
              <a:t>정상군</a:t>
            </a:r>
            <a:r>
              <a:rPr lang="ko-KR" altLang="en-US" dirty="0" smtClean="0">
                <a:solidFill>
                  <a:schemeClr val="accent1"/>
                </a:solidFill>
              </a:rPr>
              <a:t> 분포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1176" y="4866501"/>
            <a:ext cx="5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11/45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1315643908"/>
              </p:ext>
            </p:extLst>
          </p:nvPr>
        </p:nvGraphicFramePr>
        <p:xfrm>
          <a:off x="683568" y="104254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Placeholder 2"/>
          <p:cNvSpPr txBox="1">
            <a:spLocks/>
          </p:cNvSpPr>
          <p:nvPr/>
        </p:nvSpPr>
        <p:spPr>
          <a:xfrm>
            <a:off x="7308304" y="1347614"/>
            <a:ext cx="904079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accent1"/>
                </a:solidFill>
              </a:rPr>
              <a:t>정상군</a:t>
            </a:r>
            <a:r>
              <a:rPr lang="en-US" altLang="ko-KR" dirty="0">
                <a:solidFill>
                  <a:schemeClr val="accent1"/>
                </a:solidFill>
              </a:rPr>
              <a:t>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6221" y="4887039"/>
            <a:ext cx="412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1"/>
                </a:solidFill>
              </a:rPr>
              <a:t>학령기</a:t>
            </a:r>
            <a:r>
              <a:rPr lang="ko-KR" altLang="en-US" sz="1200" dirty="0" smtClean="0">
                <a:solidFill>
                  <a:schemeClr val="accent1"/>
                </a:solidFill>
              </a:rPr>
              <a:t> 아동의 시력저하 실태 및 관련 요인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신희선</a:t>
            </a:r>
            <a:r>
              <a:rPr lang="ko-KR" altLang="en-US" sz="1200" dirty="0" smtClean="0">
                <a:solidFill>
                  <a:schemeClr val="accent1"/>
                </a:solidFill>
              </a:rPr>
              <a:t> 외</a:t>
            </a:r>
            <a:r>
              <a:rPr lang="en-US" altLang="ko-KR" sz="1200" dirty="0" smtClean="0">
                <a:solidFill>
                  <a:schemeClr val="accent1"/>
                </a:solidFill>
              </a:rPr>
              <a:t>2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80" y="293178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56.0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7649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33.4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63618" y="372387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6.22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185" y="377614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4.29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4410161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디스플레이를 오래 사용할수록 시력에 좋지 않다</a:t>
            </a:r>
            <a:r>
              <a:rPr lang="en-US" altLang="ko-KR" b="1" dirty="0" smtClean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낮은 조도에서 스마트폰을 시청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141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12/45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483424659"/>
              </p:ext>
            </p:extLst>
          </p:nvPr>
        </p:nvGraphicFramePr>
        <p:xfrm>
          <a:off x="683568" y="104254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-6221" y="4887039"/>
            <a:ext cx="4172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낮은 조도에서 스마트폰 시청 후 시력 변화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smtClean="0">
                <a:solidFill>
                  <a:schemeClr val="accent1"/>
                </a:solidFill>
              </a:rPr>
              <a:t>김봉환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1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80" y="293178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56.0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7649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33.4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63618" y="372387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6.22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185" y="377614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4.29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606" y="4371950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낮은 조도에서 스마트폰을 지속적으로 시청하는 것이 원거리 시력 변화를 초래하였다</a:t>
            </a:r>
            <a:r>
              <a:rPr lang="en-US" altLang="ko-KR" b="1" dirty="0" smtClean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066325"/>
            <a:ext cx="32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78229" y="347823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-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3.2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4168" y="27009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-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3.4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조도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13/45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3991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사업장의 조명에 관한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기술지침</a:t>
            </a:r>
            <a:r>
              <a:rPr lang="ko-KR" altLang="en-US" sz="1200" dirty="0" smtClean="0">
                <a:solidFill>
                  <a:schemeClr val="accent1"/>
                </a:solidFill>
              </a:rPr>
              <a:t> </a:t>
            </a:r>
            <a:r>
              <a:rPr lang="en-US" altLang="ko-KR" sz="1200" dirty="0" smtClean="0">
                <a:solidFill>
                  <a:schemeClr val="accent1"/>
                </a:solidFill>
              </a:rPr>
              <a:t>- </a:t>
            </a:r>
            <a:r>
              <a:rPr lang="ko-KR" altLang="en-US" sz="1200" dirty="0" smtClean="0">
                <a:solidFill>
                  <a:schemeClr val="accent1"/>
                </a:solidFill>
              </a:rPr>
              <a:t>한국산업안전보건공단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7824" y="413861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환경에 따라 적절한 </a:t>
            </a:r>
            <a:r>
              <a:rPr lang="ko-KR" altLang="en-US" b="1" smtClean="0">
                <a:solidFill>
                  <a:schemeClr val="tx2"/>
                </a:solidFill>
              </a:rPr>
              <a:t>조도가 있음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35750"/>
            <a:ext cx="4392488" cy="2200095"/>
          </a:xfrm>
          <a:prstGeom prst="rect">
            <a:avLst/>
          </a:prstGeom>
        </p:spPr>
      </p:pic>
      <p:sp>
        <p:nvSpPr>
          <p:cNvPr id="34" name="액자 33"/>
          <p:cNvSpPr/>
          <p:nvPr/>
        </p:nvSpPr>
        <p:spPr>
          <a:xfrm>
            <a:off x="251520" y="1603975"/>
            <a:ext cx="4392487" cy="751763"/>
          </a:xfrm>
          <a:prstGeom prst="frame">
            <a:avLst>
              <a:gd name="adj1" fmla="val 8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b="30445"/>
          <a:stretch/>
        </p:blipFill>
        <p:spPr>
          <a:xfrm>
            <a:off x="4994725" y="1235750"/>
            <a:ext cx="3359090" cy="2632144"/>
          </a:xfrm>
          <a:prstGeom prst="rect">
            <a:avLst/>
          </a:prstGeom>
        </p:spPr>
      </p:pic>
      <p:sp>
        <p:nvSpPr>
          <p:cNvPr id="36" name="액자 35"/>
          <p:cNvSpPr/>
          <p:nvPr/>
        </p:nvSpPr>
        <p:spPr>
          <a:xfrm>
            <a:off x="5446713" y="1958071"/>
            <a:ext cx="2907102" cy="629727"/>
          </a:xfrm>
          <a:prstGeom prst="frame">
            <a:avLst>
              <a:gd name="adj1" fmla="val 8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14/45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221" y="4887039"/>
            <a:ext cx="3154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1"/>
                </a:solidFill>
              </a:rPr>
              <a:t>https</a:t>
            </a:r>
            <a:r>
              <a:rPr lang="ko-KR" altLang="en-US" sz="1200" dirty="0" smtClean="0">
                <a:solidFill>
                  <a:schemeClr val="accent1"/>
                </a:solidFill>
              </a:rPr>
              <a:t>://www.facebook.com/vielbooks/photos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80" y="293178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56.0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7649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33.4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63618" y="372387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6.22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185" y="377614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4.29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4410161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거리에 따라 적절한 빛 조절이 필요하다</a:t>
            </a:r>
            <a:r>
              <a:rPr lang="en-US" altLang="ko-KR" b="1" dirty="0" smtClean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3" name="그림 12" descr="시계, 개체이(가) 표시된 사진&#10;&#10;자동 생성된 설명">
            <a:extLst>
              <a:ext uri="{FF2B5EF4-FFF2-40B4-BE49-F238E27FC236}">
                <a16:creationId xmlns:a16="http://schemas.microsoft.com/office/drawing/2014/main" id="{50715FB0-305C-42BB-AB21-FF23365A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82175"/>
            <a:ext cx="5616624" cy="311222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텍스트 크기를 줄여 눈의 피로를 감소 시키는 시스템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디바이스와 거리를 이용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r>
              <a:rPr lang="ko-KR" altLang="en-US" dirty="0" smtClean="0">
                <a:solidFill>
                  <a:schemeClr val="accent1"/>
                </a:solidFill>
              </a:rPr>
              <a:t> 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15/45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221" y="4887039"/>
            <a:ext cx="568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노안 인구의 눈 건강을 위한 스마트폰 텍스트 크기 조절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인터렉션</a:t>
            </a:r>
            <a:r>
              <a:rPr lang="ko-KR" altLang="en-US" sz="1200" dirty="0" smtClean="0">
                <a:solidFill>
                  <a:schemeClr val="accent1"/>
                </a:solidFill>
              </a:rPr>
              <a:t>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이지연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3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51720" y="970035"/>
            <a:ext cx="5256584" cy="3384376"/>
            <a:chOff x="2051720" y="970035"/>
            <a:chExt cx="5256584" cy="338437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1059582"/>
              <a:ext cx="4536504" cy="302433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876256" y="970035"/>
              <a:ext cx="432048" cy="3384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1720" y="970035"/>
              <a:ext cx="432048" cy="3384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45793" y="4290650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안구에 가장 직접적으로 영향을 주는 것은 빛이라는 점을 간과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블루라이트를 감소시켜 눈의 피로를 감소시키는 시스템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눈의 깜빡임을 이용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16/45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221" y="4887039"/>
            <a:ext cx="4788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얼굴인식 알고리즘을 이용한 눈의 피로 감소 시스템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smtClean="0">
                <a:solidFill>
                  <a:schemeClr val="accent1"/>
                </a:solidFill>
              </a:rPr>
              <a:t>박상호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4</a:t>
            </a:r>
            <a:r>
              <a:rPr lang="ko-KR" altLang="en-US" sz="1200" dirty="0">
                <a:solidFill>
                  <a:schemeClr val="accent1"/>
                </a:solidFill>
              </a:rPr>
              <a:t>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75606"/>
            <a:ext cx="7704857" cy="2772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725" y="417088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색이 무너진다는 단점이 있음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자가진단 앱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17/45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3821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시력 보호를 위한 스마트폰 앱의 개발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smtClean="0">
                <a:solidFill>
                  <a:schemeClr val="accent1"/>
                </a:solidFill>
              </a:rPr>
              <a:t>김성훈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</a:rPr>
              <a:t>인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B391BF-21C9-4C58-B9FC-5D68C951854D}"/>
              </a:ext>
            </a:extLst>
          </p:cNvPr>
          <p:cNvGrpSpPr/>
          <p:nvPr/>
        </p:nvGrpSpPr>
        <p:grpSpPr>
          <a:xfrm>
            <a:off x="323528" y="1434350"/>
            <a:ext cx="2860281" cy="2433544"/>
            <a:chOff x="272716" y="1218857"/>
            <a:chExt cx="3215071" cy="24071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E2B7F1E-FA04-41AA-A124-76F287A3DBD6}"/>
                </a:ext>
              </a:extLst>
            </p:cNvPr>
            <p:cNvSpPr/>
            <p:nvPr/>
          </p:nvSpPr>
          <p:spPr>
            <a:xfrm>
              <a:off x="272716" y="1218857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001BF3-DEC9-4011-A276-9C3DFC3991CF}"/>
                </a:ext>
              </a:extLst>
            </p:cNvPr>
            <p:cNvSpPr/>
            <p:nvPr/>
          </p:nvSpPr>
          <p:spPr>
            <a:xfrm>
              <a:off x="272716" y="1218857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E15498-6F09-453A-B148-2E7FE7B99532}"/>
                </a:ext>
              </a:extLst>
            </p:cNvPr>
            <p:cNvSpPr/>
            <p:nvPr/>
          </p:nvSpPr>
          <p:spPr>
            <a:xfrm>
              <a:off x="2839308" y="1280823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E6BA444-A137-4A8F-A1DE-EB4177D80F5B}"/>
                </a:ext>
              </a:extLst>
            </p:cNvPr>
            <p:cNvSpPr/>
            <p:nvPr/>
          </p:nvSpPr>
          <p:spPr>
            <a:xfrm>
              <a:off x="3149460" y="1280823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AA8213-4B0A-468C-84C5-4999021DBD85}"/>
                </a:ext>
              </a:extLst>
            </p:cNvPr>
            <p:cNvSpPr/>
            <p:nvPr/>
          </p:nvSpPr>
          <p:spPr>
            <a:xfrm>
              <a:off x="272716" y="1640574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★시력검사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444F3C-D1F4-4C5E-A173-7F01E778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2689677"/>
              <a:ext cx="726984" cy="86511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3B09106-1D4D-4F88-A7B5-DF6404D5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55" y="2154836"/>
              <a:ext cx="937791" cy="1369648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562E37-BAD9-438E-A4EC-407DB7319F5D}"/>
              </a:ext>
            </a:extLst>
          </p:cNvPr>
          <p:cNvGrpSpPr/>
          <p:nvPr/>
        </p:nvGrpSpPr>
        <p:grpSpPr>
          <a:xfrm>
            <a:off x="3206130" y="1433945"/>
            <a:ext cx="2860281" cy="2433949"/>
            <a:chOff x="272716" y="3989592"/>
            <a:chExt cx="3215071" cy="240717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D387AC-3E67-464E-BED2-2863A27F1242}"/>
                </a:ext>
              </a:extLst>
            </p:cNvPr>
            <p:cNvSpPr/>
            <p:nvPr/>
          </p:nvSpPr>
          <p:spPr>
            <a:xfrm>
              <a:off x="272716" y="3989593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73C8368-D82A-4BC8-A623-8ED44AFE74D1}"/>
                </a:ext>
              </a:extLst>
            </p:cNvPr>
            <p:cNvSpPr/>
            <p:nvPr/>
          </p:nvSpPr>
          <p:spPr>
            <a:xfrm>
              <a:off x="272716" y="3989592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007C31-B1CF-4318-8C79-AF411780F34C}"/>
                </a:ext>
              </a:extLst>
            </p:cNvPr>
            <p:cNvSpPr/>
            <p:nvPr/>
          </p:nvSpPr>
          <p:spPr>
            <a:xfrm>
              <a:off x="2839308" y="4051559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87D838D-C071-4BDB-B26F-2D1F8638E94C}"/>
                </a:ext>
              </a:extLst>
            </p:cNvPr>
            <p:cNvSpPr/>
            <p:nvPr/>
          </p:nvSpPr>
          <p:spPr>
            <a:xfrm>
              <a:off x="3149460" y="4051559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B65968A-6927-4398-A7D4-B9DA76A98DE6}"/>
                </a:ext>
              </a:extLst>
            </p:cNvPr>
            <p:cNvSpPr/>
            <p:nvPr/>
          </p:nvSpPr>
          <p:spPr>
            <a:xfrm>
              <a:off x="272716" y="4411310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★색맹검사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66181E3-A5C5-4A8E-B3C9-BFA71EAF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5502114"/>
              <a:ext cx="726984" cy="86511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56D38D5-28F9-4E4D-87B7-F04201DD8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4" y="5045725"/>
              <a:ext cx="1280456" cy="118683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8304470-9103-41CF-8551-B62CE79698AE}"/>
              </a:ext>
            </a:extLst>
          </p:cNvPr>
          <p:cNvGrpSpPr/>
          <p:nvPr/>
        </p:nvGrpSpPr>
        <p:grpSpPr>
          <a:xfrm>
            <a:off x="6088731" y="1433945"/>
            <a:ext cx="2806979" cy="2433949"/>
            <a:chOff x="6096000" y="2422442"/>
            <a:chExt cx="3215071" cy="240717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4886494-92C3-403A-843F-28382B49C2B2}"/>
                </a:ext>
              </a:extLst>
            </p:cNvPr>
            <p:cNvSpPr/>
            <p:nvPr/>
          </p:nvSpPr>
          <p:spPr>
            <a:xfrm>
              <a:off x="6096000" y="2422442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2FAE4E-6A97-4B28-B9F8-39AE9125DDC5}"/>
                </a:ext>
              </a:extLst>
            </p:cNvPr>
            <p:cNvSpPr/>
            <p:nvPr/>
          </p:nvSpPr>
          <p:spPr>
            <a:xfrm>
              <a:off x="6096000" y="2422442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C559A5-179C-42B8-85B3-C020C31D0C9D}"/>
                </a:ext>
              </a:extLst>
            </p:cNvPr>
            <p:cNvSpPr/>
            <p:nvPr/>
          </p:nvSpPr>
          <p:spPr>
            <a:xfrm>
              <a:off x="8662592" y="2484408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BDBFEF-7EF1-4979-939F-7B08CC00ABE4}"/>
                </a:ext>
              </a:extLst>
            </p:cNvPr>
            <p:cNvSpPr/>
            <p:nvPr/>
          </p:nvSpPr>
          <p:spPr>
            <a:xfrm>
              <a:off x="8972744" y="2484408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AD36683-CD77-4B19-9379-9369D21CBB7D}"/>
                </a:ext>
              </a:extLst>
            </p:cNvPr>
            <p:cNvSpPr/>
            <p:nvPr/>
          </p:nvSpPr>
          <p:spPr>
            <a:xfrm>
              <a:off x="6096000" y="2844159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★난시검사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342CC53-1E30-4B89-A5B6-4A777349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874" y="3933878"/>
              <a:ext cx="726984" cy="865111"/>
            </a:xfrm>
            <a:prstGeom prst="rect">
              <a:avLst/>
            </a:prstGeom>
          </p:spPr>
        </p:pic>
        <p:pic>
          <p:nvPicPr>
            <p:cNvPr id="65" name="Picture 2" descr="난시검사표에 대한 이미지 검색결과">
              <a:hlinkClick r:id="rId5"/>
              <a:extLst>
                <a:ext uri="{FF2B5EF4-FFF2-40B4-BE49-F238E27FC236}">
                  <a16:creationId xmlns:a16="http://schemas.microsoft.com/office/drawing/2014/main" id="{93FA9E76-5AA6-4AE9-B78E-B2A7D262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652" y="3379074"/>
              <a:ext cx="1344969" cy="134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2220929" y="4106605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자가진단을 통해 눈의 이상을 확인 해주는 앱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눈 건강 앱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18/45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A0EA8FEC-C76E-4A28-BC87-1082A6E35EDA}"/>
              </a:ext>
            </a:extLst>
          </p:cNvPr>
          <p:cNvPicPr>
            <a:picLocks noGrp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6" b="16536"/>
          <a:stretch>
            <a:fillRect/>
          </a:stretch>
        </p:blipFill>
        <p:spPr>
          <a:xfrm>
            <a:off x="1305384" y="1491630"/>
            <a:ext cx="2546536" cy="2614975"/>
          </a:xfrm>
          <a:prstGeom prst="rect">
            <a:avLst/>
          </a:prstGeom>
        </p:spPr>
      </p:pic>
      <p:pic>
        <p:nvPicPr>
          <p:cNvPr id="14" name="그림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3AB75D16-8390-472A-86E6-ABF874DD7AD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4" r="22624"/>
          <a:stretch>
            <a:fillRect/>
          </a:stretch>
        </p:blipFill>
        <p:spPr>
          <a:xfrm>
            <a:off x="5148064" y="1491630"/>
            <a:ext cx="2546536" cy="26149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6221" y="48870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플레이스토어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5816" y="424547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눈의 피로</a:t>
            </a:r>
            <a:r>
              <a:rPr lang="en-US" altLang="ko-KR" b="1" dirty="0" smtClean="0">
                <a:solidFill>
                  <a:schemeClr val="tx2"/>
                </a:solidFill>
              </a:rPr>
              <a:t>,</a:t>
            </a:r>
            <a:r>
              <a:rPr lang="ko-KR" altLang="en-US" b="1" dirty="0" smtClean="0">
                <a:solidFill>
                  <a:schemeClr val="tx2"/>
                </a:solidFill>
              </a:rPr>
              <a:t> 건강을 챙겨주는 앱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게임을 통한 안구 운동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19/45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7787" y="4146634"/>
            <a:ext cx="939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History </a:t>
            </a:r>
            <a:r>
              <a:rPr lang="ko-KR" altLang="en-US" b="1" dirty="0" smtClean="0">
                <a:solidFill>
                  <a:schemeClr val="tx2"/>
                </a:solidFill>
              </a:rPr>
              <a:t>목록에서 일주일간 이용 거리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눈 피로도 변화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게임 이용 기록 등 시각화 하여 제공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1" y="1282838"/>
            <a:ext cx="6053494" cy="25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67944" y="267494"/>
            <a:ext cx="50760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accent2"/>
                </a:solidFill>
                <a:cs typeface="Arial" pitchFamily="34" charset="0"/>
              </a:rPr>
              <a:t>목차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62028" y="998557"/>
            <a:ext cx="3590421" cy="380464"/>
            <a:chOff x="5014865" y="1008782"/>
            <a:chExt cx="5697537" cy="576262"/>
          </a:xfrm>
        </p:grpSpPr>
        <p:sp>
          <p:nvSpPr>
            <p:cNvPr id="13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직사각형 55"/>
          <p:cNvSpPr/>
          <p:nvPr/>
        </p:nvSpPr>
        <p:spPr>
          <a:xfrm>
            <a:off x="5424384" y="1050289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배경 및 동기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타원 64"/>
          <p:cNvSpPr/>
          <p:nvPr/>
        </p:nvSpPr>
        <p:spPr>
          <a:xfrm>
            <a:off x="4460207" y="1010584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8510" y="957957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1"/>
          <p:cNvGrpSpPr/>
          <p:nvPr/>
        </p:nvGrpSpPr>
        <p:grpSpPr>
          <a:xfrm>
            <a:off x="5062028" y="1646629"/>
            <a:ext cx="3590421" cy="380464"/>
            <a:chOff x="5014865" y="1008782"/>
            <a:chExt cx="5697537" cy="576262"/>
          </a:xfrm>
        </p:grpSpPr>
        <p:sp>
          <p:nvSpPr>
            <p:cNvPr id="37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55"/>
          <p:cNvSpPr/>
          <p:nvPr/>
        </p:nvSpPr>
        <p:spPr>
          <a:xfrm>
            <a:off x="5424384" y="1698361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선행연구 및 개발 조사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타원 64"/>
          <p:cNvSpPr/>
          <p:nvPr/>
        </p:nvSpPr>
        <p:spPr>
          <a:xfrm>
            <a:off x="4460207" y="1658656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08510" y="1606029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Group 1"/>
          <p:cNvGrpSpPr/>
          <p:nvPr/>
        </p:nvGrpSpPr>
        <p:grpSpPr>
          <a:xfrm>
            <a:off x="5062028" y="2294701"/>
            <a:ext cx="3590421" cy="380464"/>
            <a:chOff x="5014865" y="1008782"/>
            <a:chExt cx="5697537" cy="576262"/>
          </a:xfrm>
        </p:grpSpPr>
        <p:sp>
          <p:nvSpPr>
            <p:cNvPr id="43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직사각형 55"/>
          <p:cNvSpPr/>
          <p:nvPr/>
        </p:nvSpPr>
        <p:spPr>
          <a:xfrm>
            <a:off x="5424384" y="2346433"/>
            <a:ext cx="84350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문제 정의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타원 64"/>
          <p:cNvSpPr/>
          <p:nvPr/>
        </p:nvSpPr>
        <p:spPr>
          <a:xfrm>
            <a:off x="4460207" y="2306728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08510" y="2254101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1"/>
          <p:cNvGrpSpPr/>
          <p:nvPr/>
        </p:nvGrpSpPr>
        <p:grpSpPr>
          <a:xfrm>
            <a:off x="5062028" y="2942773"/>
            <a:ext cx="3590421" cy="380464"/>
            <a:chOff x="5014865" y="1008782"/>
            <a:chExt cx="5697537" cy="576262"/>
          </a:xfrm>
        </p:grpSpPr>
        <p:sp>
          <p:nvSpPr>
            <p:cNvPr id="49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AutoShape 92"/>
            <p:cNvSpPr>
              <a:spLocks noChangeArrowheads="1"/>
            </p:cNvSpPr>
            <p:nvPr/>
          </p:nvSpPr>
          <p:spPr bwMode="auto">
            <a:xfrm flipH="1">
              <a:off x="5162503" y="1059583"/>
              <a:ext cx="5397499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직사각형 55"/>
          <p:cNvSpPr/>
          <p:nvPr/>
        </p:nvSpPr>
        <p:spPr>
          <a:xfrm>
            <a:off x="5424384" y="2994505"/>
            <a:ext cx="84350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 설정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타원 64"/>
          <p:cNvSpPr/>
          <p:nvPr/>
        </p:nvSpPr>
        <p:spPr>
          <a:xfrm>
            <a:off x="4460207" y="2954800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8510" y="2902173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4" name="Group 1"/>
          <p:cNvGrpSpPr/>
          <p:nvPr/>
        </p:nvGrpSpPr>
        <p:grpSpPr>
          <a:xfrm>
            <a:off x="5062028" y="3590845"/>
            <a:ext cx="3590421" cy="380464"/>
            <a:chOff x="5014865" y="1008782"/>
            <a:chExt cx="5697537" cy="576262"/>
          </a:xfrm>
        </p:grpSpPr>
        <p:sp>
          <p:nvSpPr>
            <p:cNvPr id="55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직사각형 55"/>
          <p:cNvSpPr/>
          <p:nvPr/>
        </p:nvSpPr>
        <p:spPr>
          <a:xfrm>
            <a:off x="5424384" y="3642577"/>
            <a:ext cx="84350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연구 내용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타원 64"/>
          <p:cNvSpPr/>
          <p:nvPr/>
        </p:nvSpPr>
        <p:spPr>
          <a:xfrm>
            <a:off x="4460207" y="3602872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08510" y="3550245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0" name="Group 1"/>
          <p:cNvGrpSpPr/>
          <p:nvPr/>
        </p:nvGrpSpPr>
        <p:grpSpPr>
          <a:xfrm>
            <a:off x="5062028" y="4268534"/>
            <a:ext cx="3590421" cy="380464"/>
            <a:chOff x="5014865" y="1008782"/>
            <a:chExt cx="5697537" cy="576262"/>
          </a:xfrm>
        </p:grpSpPr>
        <p:sp>
          <p:nvSpPr>
            <p:cNvPr id="61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직사각형 55"/>
          <p:cNvSpPr/>
          <p:nvPr/>
        </p:nvSpPr>
        <p:spPr>
          <a:xfrm>
            <a:off x="5424384" y="432026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결론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타원 64"/>
          <p:cNvSpPr/>
          <p:nvPr/>
        </p:nvSpPr>
        <p:spPr>
          <a:xfrm>
            <a:off x="4460207" y="4280561"/>
            <a:ext cx="391663" cy="360040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08510" y="4227934"/>
            <a:ext cx="2950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의사의 사진 분석 후 소견 작성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20/45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4437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스마트폰을이용한 눈 건강 서비스 시스템 개발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박기훈</a:t>
            </a:r>
            <a:r>
              <a:rPr lang="ko-KR" altLang="en-US" sz="1200" dirty="0" smtClean="0">
                <a:solidFill>
                  <a:schemeClr val="accent1"/>
                </a:solidFill>
              </a:rPr>
              <a:t>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2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4" y="993982"/>
            <a:ext cx="3339270" cy="2983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214" y="3977088"/>
            <a:ext cx="301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</a:rPr>
              <a:t>안저</a:t>
            </a:r>
            <a:r>
              <a:rPr lang="ko-KR" altLang="en-US" sz="1600" dirty="0" smtClean="0">
                <a:solidFill>
                  <a:schemeClr val="tx2"/>
                </a:solidFill>
              </a:rPr>
              <a:t> 이미지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Normal : </a:t>
            </a:r>
            <a:r>
              <a:rPr lang="ko-KR" altLang="en-US" sz="1600" dirty="0" err="1" smtClean="0">
                <a:solidFill>
                  <a:schemeClr val="tx2"/>
                </a:solidFill>
              </a:rPr>
              <a:t>정상군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Diabetic : </a:t>
            </a:r>
            <a:r>
              <a:rPr lang="ko-KR" altLang="en-US" sz="1600" dirty="0" smtClean="0">
                <a:solidFill>
                  <a:schemeClr val="tx2"/>
                </a:solidFill>
              </a:rPr>
              <a:t>당뇨병 </a:t>
            </a:r>
            <a:r>
              <a:rPr lang="ko-KR" altLang="en-US" sz="1600" dirty="0" err="1" smtClean="0">
                <a:solidFill>
                  <a:schemeClr val="tx2"/>
                </a:solidFill>
              </a:rPr>
              <a:t>망막변증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0514" y="1917836"/>
            <a:ext cx="5477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사용자의 핸드폰의 </a:t>
            </a:r>
            <a:r>
              <a:rPr lang="ko-KR" altLang="en-US" dirty="0" err="1" smtClean="0">
                <a:solidFill>
                  <a:schemeClr val="tx2"/>
                </a:solidFill>
                <a:latin typeface="+mn-ea"/>
              </a:rPr>
              <a:t>안저</a:t>
            </a:r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 카메라 모듈로 </a:t>
            </a:r>
            <a:r>
              <a:rPr lang="ko-KR" altLang="en-US" dirty="0" err="1" smtClean="0">
                <a:solidFill>
                  <a:schemeClr val="tx2"/>
                </a:solidFill>
                <a:latin typeface="+mn-ea"/>
              </a:rPr>
              <a:t>안저</a:t>
            </a:r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 이미지 촬영 </a:t>
            </a: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endParaRPr lang="en-US" altLang="ko-KR" dirty="0" smtClean="0">
              <a:solidFill>
                <a:schemeClr val="tx2"/>
              </a:solidFill>
              <a:latin typeface="+mn-ea"/>
            </a:endParaRPr>
          </a:p>
          <a:p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서버로 전송 후 정상인 지 아닌 지 측정 후 의사에게 보냄</a:t>
            </a:r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이미지와 결과</a:t>
            </a:r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)</a:t>
            </a:r>
          </a:p>
          <a:p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 </a:t>
            </a:r>
          </a:p>
          <a:p>
            <a:r>
              <a:rPr lang="ko-KR" altLang="en-US" dirty="0" smtClean="0">
                <a:solidFill>
                  <a:schemeClr val="tx2"/>
                </a:solidFill>
                <a:latin typeface="+mn-ea"/>
              </a:rPr>
              <a:t>의사가 소견을 작성 후 사용자에게 보냄</a:t>
            </a:r>
            <a:r>
              <a:rPr lang="en-US" altLang="ko-KR" dirty="0" smtClean="0">
                <a:solidFill>
                  <a:schemeClr val="tx2"/>
                </a:solidFill>
                <a:latin typeface="+mn-ea"/>
              </a:rPr>
              <a:t> </a:t>
            </a:r>
            <a:endParaRPr lang="ko-KR" altLang="en-US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976918"/>
            <a:ext cx="353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작동 알고리즘 순서</a:t>
            </a:r>
            <a:endParaRPr lang="en-US" altLang="ko-KR" sz="24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눈 건강 관리 서비스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21/45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5396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1"/>
                </a:solidFill>
              </a:rPr>
              <a:t>장시간 </a:t>
            </a:r>
            <a:r>
              <a:rPr lang="en-US" altLang="ko-KR" sz="1200" dirty="0">
                <a:solidFill>
                  <a:schemeClr val="accent1"/>
                </a:solidFill>
              </a:rPr>
              <a:t>PC</a:t>
            </a:r>
            <a:r>
              <a:rPr lang="ko-KR" altLang="en-US" sz="1200" dirty="0">
                <a:solidFill>
                  <a:schemeClr val="accent1"/>
                </a:solidFill>
              </a:rPr>
              <a:t>를 사용하는 사용자들을 위한 눈 건강 관리 서비스 </a:t>
            </a:r>
            <a:r>
              <a:rPr lang="en-US" altLang="ko-KR" sz="1200" dirty="0"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solidFill>
                  <a:schemeClr val="accent1"/>
                </a:solidFill>
              </a:rPr>
              <a:t>고수인 외 </a:t>
            </a:r>
            <a:r>
              <a:rPr lang="en-US" altLang="ko-KR" sz="1200" dirty="0">
                <a:solidFill>
                  <a:schemeClr val="accent1"/>
                </a:solidFill>
              </a:rPr>
              <a:t>9</a:t>
            </a:r>
            <a:r>
              <a:rPr lang="ko-KR" altLang="en-US" sz="1200" dirty="0">
                <a:solidFill>
                  <a:schemeClr val="accent1"/>
                </a:solidFill>
              </a:rPr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1640" y="1162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구성요소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7654"/>
            <a:ext cx="3143689" cy="26673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532135"/>
            <a:ext cx="4464496" cy="16196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42007" y="11628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실제 모습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122339"/>
            <a:ext cx="4392488" cy="16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눈 건강 관리 서비스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22/45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5396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장시간 </a:t>
            </a:r>
            <a:r>
              <a:rPr lang="en-US" altLang="ko-KR" sz="1200" dirty="0" smtClean="0">
                <a:solidFill>
                  <a:schemeClr val="accent1"/>
                </a:solidFill>
              </a:rPr>
              <a:t>PC</a:t>
            </a:r>
            <a:r>
              <a:rPr lang="ko-KR" altLang="en-US" sz="1200" dirty="0" smtClean="0">
                <a:solidFill>
                  <a:schemeClr val="accent1"/>
                </a:solidFill>
              </a:rPr>
              <a:t>를 사용하는 사용자들을 위한 눈 건강 관리 서비스 </a:t>
            </a:r>
            <a:r>
              <a:rPr lang="en-US" altLang="ko-KR" sz="12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1200" dirty="0" smtClean="0">
                <a:solidFill>
                  <a:schemeClr val="accent1"/>
                </a:solidFill>
              </a:rPr>
              <a:t>고수인 외 </a:t>
            </a:r>
            <a:r>
              <a:rPr lang="en-US" altLang="ko-KR" sz="1200" dirty="0" smtClean="0">
                <a:solidFill>
                  <a:schemeClr val="accent1"/>
                </a:solidFill>
              </a:rPr>
              <a:t>9</a:t>
            </a:r>
            <a:r>
              <a:rPr lang="ko-KR" altLang="en-US" sz="1200" dirty="0" smtClean="0">
                <a:solidFill>
                  <a:schemeClr val="accent1"/>
                </a:solidFill>
              </a:rPr>
              <a:t>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9" y="1099538"/>
            <a:ext cx="1224136" cy="13172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8" y="2422716"/>
            <a:ext cx="3591021" cy="11412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03120" y="3586411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피로도 단계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696" y="119158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피로도 측정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거리측정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159272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피로도 측정 방법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: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깜빡임 횟수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8927" y="1995064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거리측정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: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센서 측정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4088" y="1266764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거리가 멀어지면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텍스트 크기 키워주고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거리가 가까우면 작게 해서 눈의 피로를 줄이는 기능 </a:t>
            </a:r>
            <a:endParaRPr lang="en-US" altLang="ko-KR" sz="1600" dirty="0" smtClean="0">
              <a:solidFill>
                <a:schemeClr val="tx2"/>
              </a:solidFill>
              <a:latin typeface="+mn-ea"/>
            </a:endParaRPr>
          </a:p>
          <a:p>
            <a:endParaRPr lang="en-US" altLang="ko-KR" sz="1600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거리가 가까워지면 알림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</a:rPr>
              <a:t>60cm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기준</a:t>
            </a:r>
            <a:endParaRPr lang="en-US" altLang="ko-KR" sz="16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4088" y="2759001"/>
            <a:ext cx="313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사용시간 및 휴식시간 알림</a:t>
            </a:r>
            <a:endParaRPr lang="en-US" altLang="ko-KR" sz="16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51611" y="3237403"/>
            <a:ext cx="3512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2"/>
                </a:solidFill>
                <a:latin typeface="+mn-ea"/>
              </a:rPr>
              <a:t>10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분 마다 지속될 시 나타나는 방식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</a:rPr>
              <a:t>&gt;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</a:rPr>
              <a:t>업무 방해 요소</a:t>
            </a:r>
            <a:endParaRPr lang="en-US" altLang="ko-KR" sz="16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284" y="4149405"/>
            <a:ext cx="840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n-ea"/>
              </a:rPr>
              <a:t>Best :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모니터를 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60cm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내외로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실내 조명이 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500lx,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모니터 밝기가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40~60lumens</a:t>
            </a:r>
            <a:endParaRPr lang="ko-KR" altLang="en-US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5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눈 사이의 거리 구하기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23/45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4746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A new context : Screen to face distance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– 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Immanuel </a:t>
            </a:r>
            <a:r>
              <a:rPr lang="en-US" altLang="ko-KR" sz="1200" dirty="0" err="1">
                <a:solidFill>
                  <a:schemeClr val="accent1"/>
                </a:solidFill>
                <a:latin typeface="+mn-ea"/>
              </a:rPr>
              <a:t>Konig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 외 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2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인</a:t>
            </a:r>
            <a:endParaRPr lang="ko-KR" altLang="en-US" sz="12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84737"/>
            <a:ext cx="3211474" cy="21283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71600" y="1168708"/>
            <a:ext cx="67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Find to distance between face and camera</a:t>
            </a:r>
            <a:endParaRPr lang="ko-KR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563888" y="1779662"/>
                <a:ext cx="3214085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𝑠𝑓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[cm]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= screen to face distance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779662"/>
                <a:ext cx="3214085" cy="358303"/>
              </a:xfrm>
              <a:prstGeom prst="rect">
                <a:avLst/>
              </a:prstGeom>
              <a:blipFill>
                <a:blip r:embed="rId3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3563888" y="2316522"/>
                <a:ext cx="4764728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𝑠𝑓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[</a:t>
                </a:r>
                <a:r>
                  <a:rPr lang="en-US" altLang="ko-KR" sz="1600" dirty="0" err="1" smtClean="0">
                    <a:solidFill>
                      <a:schemeClr val="tx1"/>
                    </a:solidFill>
                  </a:rPr>
                  <a:t>px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]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= eye to eye distance actual image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316522"/>
                <a:ext cx="4764728" cy="358303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3563888" y="2853382"/>
                <a:ext cx="568912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[cm]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= in screen to face distance of the reference picture</a:t>
                </a:r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853382"/>
                <a:ext cx="5689122" cy="358303"/>
              </a:xfrm>
              <a:prstGeom prst="rect">
                <a:avLst/>
              </a:prstGeom>
              <a:blipFill>
                <a:blip r:embed="rId5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3563888" y="3332296"/>
                <a:ext cx="511672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[</a:t>
                </a:r>
                <a:r>
                  <a:rPr lang="en-US" altLang="ko-KR" sz="1600" dirty="0" err="1" smtClean="0">
                    <a:solidFill>
                      <a:schemeClr val="tx1"/>
                    </a:solidFill>
                  </a:rPr>
                  <a:t>px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] = eye to eye distance on the reference picture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332296"/>
                <a:ext cx="5116722" cy="358303"/>
              </a:xfrm>
              <a:prstGeom prst="rect">
                <a:avLst/>
              </a:prstGeom>
              <a:blipFill>
                <a:blip r:embed="rId6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203848" y="3974859"/>
                <a:ext cx="4706165" cy="83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𝑠𝑓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𝑠𝑓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974859"/>
                <a:ext cx="4706165" cy="8373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눈 사이의 거리 구하기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24/45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221" y="4887039"/>
            <a:ext cx="608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Real-Time Eye Blink Detection using Facial 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Landmarks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– </a:t>
            </a:r>
            <a:r>
              <a:rPr lang="en-US" altLang="ko-KR" sz="1200" kern="100" dirty="0" err="1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Tereza</a:t>
            </a:r>
            <a:r>
              <a:rPr lang="en-US" altLang="ko-KR" sz="1200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Soukupova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외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1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인</a:t>
            </a:r>
            <a:endParaRPr lang="ko-KR" altLang="en-US" sz="12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66418"/>
            <a:ext cx="5046135" cy="39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 </a:t>
            </a:r>
            <a:r>
              <a:rPr lang="ko-KR" altLang="en-US" dirty="0">
                <a:solidFill>
                  <a:schemeClr val="accent1"/>
                </a:solidFill>
              </a:rPr>
              <a:t>선행연구 및 개발 조사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안구 건조증 테스트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25/45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8043" y="1679424"/>
            <a:ext cx="46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안구 건조증 테스트를 하기 위해 얻은 정보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3688" y="2601960"/>
            <a:ext cx="3299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100" dirty="0">
                <a:solidFill>
                  <a:schemeClr val="accent1"/>
                </a:solidFill>
                <a:latin typeface="바탕" panose="02030600000101010101" pitchFamily="18" charset="-127"/>
                <a:cs typeface="바탕" panose="02030600000101010101" pitchFamily="18" charset="-127"/>
              </a:rPr>
              <a:t>https://tv.zum.com/play/621359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3688" y="314781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0"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굴림" panose="020B0600000101010101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sz="1600" kern="100" dirty="0">
                <a:solidFill>
                  <a:schemeClr val="accent1"/>
                </a:solidFill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ttp://m.kumc.or.kr/introduction/healthtvVodView.do?BNO=10&amp;cPage=3&amp;BOARD_ID=B040&amp;TYPE=IMAGE</a:t>
            </a:r>
            <a:endParaRPr lang="ko-KR" altLang="ko-KR" sz="1600" kern="100" dirty="0">
              <a:solidFill>
                <a:schemeClr val="accent1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  <a:cs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Ⅲ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문제정의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26/45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5C2A9-F0F4-4A2D-A8F3-045D7A59179C}"/>
              </a:ext>
            </a:extLst>
          </p:cNvPr>
          <p:cNvSpPr txBox="1"/>
          <p:nvPr/>
        </p:nvSpPr>
        <p:spPr>
          <a:xfrm>
            <a:off x="107504" y="2021815"/>
            <a:ext cx="89364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</a:rPr>
              <a:t>모바일 디바이스로 </a:t>
            </a:r>
            <a:r>
              <a:rPr lang="ko-KR" altLang="en-US" sz="3200" b="1" dirty="0">
                <a:solidFill>
                  <a:schemeClr val="tx2"/>
                </a:solidFill>
              </a:rPr>
              <a:t>인해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안구의 건강이 나빠지는 와중에 예방하는 시스템이 존재하나 텍스트와 이미지 크기를 조절할 뿐 가장 영향력이 큰 빛의 세기를 조절하지 않는다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.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Ⅲ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문제정의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27/45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1979712" y="1275606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사람들의 스마트폰 이용 거리와 밝기의 좌표평면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420185" y="1923678"/>
            <a:ext cx="7246004" cy="3261477"/>
            <a:chOff x="3996423" y="2228842"/>
            <a:chExt cx="5205125" cy="230926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5205125" cy="2309265"/>
              <a:chOff x="6094511" y="2781414"/>
              <a:chExt cx="5205125" cy="2309265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10193188" y="4829176"/>
                <a:ext cx="1106448" cy="26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3296442" y="2032871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83AACA-2090-4F00-96B2-6E9FFC9C7A21}"/>
              </a:ext>
            </a:extLst>
          </p:cNvPr>
          <p:cNvSpPr/>
          <p:nvPr/>
        </p:nvSpPr>
        <p:spPr>
          <a:xfrm>
            <a:off x="3295984" y="3309099"/>
            <a:ext cx="461912" cy="359076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E988FE-B3F0-43D7-A41B-4D7BDA7C66FF}"/>
              </a:ext>
            </a:extLst>
          </p:cNvPr>
          <p:cNvSpPr/>
          <p:nvPr/>
        </p:nvSpPr>
        <p:spPr>
          <a:xfrm>
            <a:off x="3759627" y="3319015"/>
            <a:ext cx="461912" cy="14133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722700" y="3359802"/>
            <a:ext cx="156347" cy="5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34154" y="3244927"/>
            <a:ext cx="848509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4699133" y="2031514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5400000">
            <a:off x="4110961" y="2599099"/>
            <a:ext cx="1176341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2812589" y="1938616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0CB7EA0-3B97-4870-994E-C6B8EE7257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07492" y="1680480"/>
            <a:ext cx="1552109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6DF7634-158D-4AB4-97A5-91EF01165103}"/>
              </a:ext>
            </a:extLst>
          </p:cNvPr>
          <p:cNvSpPr txBox="1"/>
          <p:nvPr/>
        </p:nvSpPr>
        <p:spPr>
          <a:xfrm>
            <a:off x="7440024" y="1333549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문제 구간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5726974" y="475788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4391689" y="475788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3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Ⅳ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목표설정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28/45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22700" y="3359802"/>
            <a:ext cx="156347" cy="5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5400000">
            <a:off x="4110961" y="2599099"/>
            <a:ext cx="1176341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00661" y="1550133"/>
            <a:ext cx="1504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2"/>
                </a:solidFill>
              </a:rPr>
              <a:t>주 목표 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: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 </a:t>
            </a:r>
            <a:endParaRPr lang="en-US" altLang="ko-KR" sz="2800" b="1" dirty="0" smtClean="0"/>
          </a:p>
          <a:p>
            <a:endParaRPr lang="en-US" altLang="ko-KR" sz="2800" b="1" dirty="0" smtClean="0"/>
          </a:p>
          <a:p>
            <a:r>
              <a:rPr lang="ko-KR" altLang="en-US" sz="2800" b="1" dirty="0" smtClean="0">
                <a:solidFill>
                  <a:schemeClr val="tx2"/>
                </a:solidFill>
              </a:rPr>
              <a:t>부 목표 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:</a:t>
            </a:r>
            <a:endParaRPr lang="ko-KR" altLang="en-US" sz="28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5816" y="1550133"/>
            <a:ext cx="487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2"/>
                </a:solidFill>
              </a:rPr>
              <a:t>문제 구간 이동 및 알림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.</a:t>
            </a:r>
            <a:endParaRPr lang="ko-KR" altLang="en-US" sz="28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15816" y="3267847"/>
            <a:ext cx="5768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2"/>
                </a:solidFill>
              </a:rPr>
              <a:t>간단한 설문과 검사를 통해 진단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2800" b="1" dirty="0" smtClean="0">
                <a:solidFill>
                  <a:schemeClr val="tx2"/>
                </a:solidFill>
              </a:rPr>
              <a:t>사용한 거리를 기록하여 가시화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Ⅳ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목표설정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29/45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5400000">
            <a:off x="4110961" y="2599099"/>
            <a:ext cx="1176341" cy="124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1979712" y="1275606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사람들의 스마트폰 이용 거리와 밝기의 좌표평면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163797" y="1779662"/>
            <a:ext cx="7283910" cy="3514163"/>
            <a:chOff x="3996423" y="2228842"/>
            <a:chExt cx="5232355" cy="248817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5232355" cy="2488177"/>
              <a:chOff x="6094511" y="2781414"/>
              <a:chExt cx="5232355" cy="2488177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10220418" y="4811961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2554270" y="1771601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3060877" y="3753563"/>
            <a:ext cx="2797157" cy="819631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44EF7F-BA6C-4712-8CC5-1ADF8BCCEC2A}"/>
              </a:ext>
            </a:extLst>
          </p:cNvPr>
          <p:cNvCxnSpPr>
            <a:cxnSpLocks/>
          </p:cNvCxnSpPr>
          <p:nvPr/>
        </p:nvCxnSpPr>
        <p:spPr>
          <a:xfrm>
            <a:off x="4464219" y="3119681"/>
            <a:ext cx="4617" cy="1397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3577397" y="3478374"/>
            <a:ext cx="2280637" cy="1093460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309E6-0F8D-49A0-94D8-3E5D5B05C5DF}"/>
              </a:ext>
            </a:extLst>
          </p:cNvPr>
          <p:cNvSpPr/>
          <p:nvPr/>
        </p:nvSpPr>
        <p:spPr>
          <a:xfrm>
            <a:off x="4080417" y="3190119"/>
            <a:ext cx="1777617" cy="138344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42837" y="3794512"/>
            <a:ext cx="247828" cy="7305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20051" y="3518287"/>
            <a:ext cx="247828" cy="1012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5415702" y="4647494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4080417" y="4647494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1BBED8-F33C-41A8-B254-9CC23078362D}"/>
              </a:ext>
            </a:extLst>
          </p:cNvPr>
          <p:cNvCxnSpPr/>
          <p:nvPr/>
        </p:nvCxnSpPr>
        <p:spPr>
          <a:xfrm flipH="1">
            <a:off x="5900870" y="1958947"/>
            <a:ext cx="1267625" cy="129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DF7634-158D-4AB4-97A5-91EF01165103}"/>
              </a:ext>
            </a:extLst>
          </p:cNvPr>
          <p:cNvSpPr txBox="1"/>
          <p:nvPr/>
        </p:nvSpPr>
        <p:spPr>
          <a:xfrm>
            <a:off x="7066533" y="1646822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이동</a:t>
            </a:r>
            <a:r>
              <a:rPr lang="en-US" altLang="ko-KR" dirty="0" smtClean="0">
                <a:solidFill>
                  <a:schemeClr val="tx2"/>
                </a:solidFill>
              </a:rPr>
              <a:t>!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31840" y="1059582"/>
            <a:ext cx="6012160" cy="576064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요약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1763688" y="1381522"/>
            <a:ext cx="914400" cy="914400"/>
          </a:xfrm>
          <a:prstGeom prst="plus">
            <a:avLst>
              <a:gd name="adj" fmla="val 32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23281" y="2298234"/>
            <a:ext cx="615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최근 들어 스마트폰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태블릿</a:t>
            </a:r>
            <a:r>
              <a:rPr lang="en-US" altLang="ko-KR" sz="1200" b="1" dirty="0"/>
              <a:t>PC </a:t>
            </a:r>
            <a:r>
              <a:rPr lang="ko-KR" altLang="ko-KR" sz="1200" b="1" dirty="0"/>
              <a:t>등 모바일 디바이스의 보급률과 </a:t>
            </a:r>
            <a:r>
              <a:rPr lang="ko-KR" altLang="ko-KR" sz="1200" b="1" dirty="0" err="1"/>
              <a:t>단위시간별</a:t>
            </a:r>
            <a:r>
              <a:rPr lang="ko-KR" altLang="ko-KR" sz="1200" b="1" dirty="0"/>
              <a:t> </a:t>
            </a:r>
            <a:r>
              <a:rPr lang="ko-KR" altLang="ko-KR" sz="1200" b="1" dirty="0" err="1"/>
              <a:t>이용량이</a:t>
            </a:r>
            <a:r>
              <a:rPr lang="ko-KR" altLang="ko-KR" sz="1200" b="1" dirty="0"/>
              <a:t> 점차 증가함에 따라 다양한 연령층에서 안구 건강이 악화되고 있다</a:t>
            </a:r>
            <a:r>
              <a:rPr lang="en-US" altLang="ko-KR" sz="1200" b="1" dirty="0"/>
              <a:t>. </a:t>
            </a:r>
            <a:r>
              <a:rPr lang="ko-KR" altLang="ko-KR" sz="1200" b="1" dirty="0"/>
              <a:t>이러한 문제점을 해결하기 위해 텍스트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이미지 등의 크기를 조절하여 안구 건조증을 예방하기 위한 시스템들이 연구되어 왔다</a:t>
            </a:r>
            <a:r>
              <a:rPr lang="en-US" altLang="ko-KR" sz="1200" b="1" dirty="0"/>
              <a:t>. </a:t>
            </a:r>
            <a:r>
              <a:rPr lang="ko-KR" altLang="ko-KR" sz="1200" b="1" dirty="0"/>
              <a:t>하지만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안구에 직접적으로 영향을 주는 것은 빛의 세기이므로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본 논문에서는 모바일 디바이스와 안구 사이의 거리를 측정하여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거리에 따라 밝기 단계를 자동으로 조절함으로써 사용자의 안구의 건강 악화를 예방하는 방법을 제안한다</a:t>
            </a:r>
            <a:r>
              <a:rPr lang="en-US" altLang="ko-KR" sz="1200" b="1" dirty="0"/>
              <a:t>. </a:t>
            </a:r>
            <a:r>
              <a:rPr lang="ko-KR" altLang="ko-KR" sz="1200" b="1" dirty="0"/>
              <a:t>또한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사용자마다 모바일 디바이스 이용시의 주변 밝기가 다르기 때문에</a:t>
            </a:r>
            <a:r>
              <a:rPr lang="en-US" altLang="ko-KR" sz="1200" b="1" dirty="0"/>
              <a:t>, </a:t>
            </a:r>
            <a:r>
              <a:rPr lang="ko-KR" altLang="ko-KR" sz="1200" b="1" dirty="0"/>
              <a:t>주변 환경도 함께 고려한 밝기 조절 시스템을 제안한다</a:t>
            </a:r>
            <a:r>
              <a:rPr lang="en-US" altLang="ko-KR" sz="1200" b="1" dirty="0"/>
              <a:t>.</a:t>
            </a:r>
            <a:endParaRPr lang="ko-KR" altLang="ko-KR" sz="11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Ⅳ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목표설정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30/45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92043"/>
              </p:ext>
            </p:extLst>
          </p:nvPr>
        </p:nvGraphicFramePr>
        <p:xfrm>
          <a:off x="395536" y="1295417"/>
          <a:ext cx="39604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570017754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920995471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눈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2127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초 미만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안구건조증 심각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43557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~10</a:t>
                      </a:r>
                      <a:r>
                        <a:rPr lang="ko-KR" altLang="en-US" dirty="0" smtClean="0"/>
                        <a:t>초 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 건조증 주의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899429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~15</a:t>
                      </a:r>
                      <a:r>
                        <a:rPr lang="ko-KR" altLang="en-US" dirty="0" smtClean="0"/>
                        <a:t>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11808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초 초과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건강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08944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600489"/>
              </p:ext>
            </p:extLst>
          </p:nvPr>
        </p:nvGraphicFramePr>
        <p:xfrm>
          <a:off x="4644008" y="1295417"/>
          <a:ext cx="37444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21700636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078188833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눈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95443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 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건강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5092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안구건조증 의심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28667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개 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병원진료 필요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08967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1187624" y="915566"/>
            <a:ext cx="2317903" cy="37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안구건조증 자가진단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5429272" y="944536"/>
            <a:ext cx="2317903" cy="37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간단한 설문조사 </a:t>
            </a:r>
            <a:r>
              <a:rPr lang="en-US" altLang="ko-KR" b="1" dirty="0" smtClean="0">
                <a:solidFill>
                  <a:schemeClr val="tx2"/>
                </a:solidFill>
              </a:rPr>
              <a:t>6</a:t>
            </a:r>
            <a:r>
              <a:rPr lang="ko-KR" altLang="en-US" b="1" dirty="0" smtClean="0">
                <a:solidFill>
                  <a:schemeClr val="tx2"/>
                </a:solidFill>
              </a:rPr>
              <a:t>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2713764" y="3147814"/>
            <a:ext cx="38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사용자 이용 로그 평균 거리 가시화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7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75098"/>
            <a:ext cx="4176463" cy="162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346575" y="3517118"/>
            <a:ext cx="461665" cy="15562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평균 거리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26130" y="4774168"/>
            <a:ext cx="12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31/45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2" name="Picture 4" descr="distance icon png에 대한 이미지 검색결과">
            <a:extLst>
              <a:ext uri="{FF2B5EF4-FFF2-40B4-BE49-F238E27FC236}">
                <a16:creationId xmlns:a16="http://schemas.microsoft.com/office/drawing/2014/main" id="{FAF96E83-509D-459F-84AF-6818EB3D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07" y="21618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question icon에 대한 이미지 검색결과">
            <a:extLst>
              <a:ext uri="{FF2B5EF4-FFF2-40B4-BE49-F238E27FC236}">
                <a16:creationId xmlns:a16="http://schemas.microsoft.com/office/drawing/2014/main" id="{AC2A1816-16F2-4571-AB43-C339E9BA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86" y="1274722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C28C7-8C83-4F97-BE83-E39BA8AC0B78}"/>
              </a:ext>
            </a:extLst>
          </p:cNvPr>
          <p:cNvSpPr txBox="1"/>
          <p:nvPr/>
        </p:nvSpPr>
        <p:spPr>
          <a:xfrm>
            <a:off x="5188316" y="4066803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/>
                </a:solidFill>
              </a:rPr>
              <a:t>거리</a:t>
            </a:r>
          </a:p>
        </p:txBody>
      </p:sp>
      <p:pic>
        <p:nvPicPr>
          <p:cNvPr id="15" name="Picture 8" descr="목표 icon에 대한 이미지 검색결과">
            <a:extLst>
              <a:ext uri="{FF2B5EF4-FFF2-40B4-BE49-F238E27FC236}">
                <a16:creationId xmlns:a16="http://schemas.microsoft.com/office/drawing/2014/main" id="{41786983-9F2D-44CB-BEA4-F907D31D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6" y="19236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CF8FCD-DC70-479A-B672-CCC26DB5B6F5}"/>
              </a:ext>
            </a:extLst>
          </p:cNvPr>
          <p:cNvSpPr txBox="1"/>
          <p:nvPr/>
        </p:nvSpPr>
        <p:spPr>
          <a:xfrm>
            <a:off x="877786" y="4066803"/>
            <a:ext cx="210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/>
                </a:solidFill>
              </a:rPr>
              <a:t>마커</a:t>
            </a:r>
          </a:p>
        </p:txBody>
      </p:sp>
      <p:pic>
        <p:nvPicPr>
          <p:cNvPr id="17" name="Picture 6" descr="question icon에 대한 이미지 검색결과">
            <a:extLst>
              <a:ext uri="{FF2B5EF4-FFF2-40B4-BE49-F238E27FC236}">
                <a16:creationId xmlns:a16="http://schemas.microsoft.com/office/drawing/2014/main" id="{E2130737-A548-4FB0-AD44-7638A8F0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37" y="1274722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7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32/45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face detection에 대한 이미지 검색결과">
            <a:extLst>
              <a:ext uri="{FF2B5EF4-FFF2-40B4-BE49-F238E27FC236}">
                <a16:creationId xmlns:a16="http://schemas.microsoft.com/office/drawing/2014/main" id="{83AF33F7-8F83-40FA-BA83-2CDCF07E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51670"/>
            <a:ext cx="406655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61BE4A-AEE6-436D-92AE-0A279F55EB01}"/>
              </a:ext>
            </a:extLst>
          </p:cNvPr>
          <p:cNvSpPr txBox="1"/>
          <p:nvPr/>
        </p:nvSpPr>
        <p:spPr>
          <a:xfrm>
            <a:off x="3259375" y="4136559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face Detection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3540503" y="1220728"/>
            <a:ext cx="195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</a:rPr>
              <a:t>marker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33/45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1475657" y="122072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2"/>
                </a:solidFill>
              </a:rPr>
              <a:t>카메라와 </a:t>
            </a:r>
            <a:r>
              <a:rPr lang="ko-KR" altLang="en-US" sz="2800" dirty="0" err="1" smtClean="0">
                <a:solidFill>
                  <a:schemeClr val="tx2"/>
                </a:solidFill>
              </a:rPr>
              <a:t>물체사이의</a:t>
            </a:r>
            <a:r>
              <a:rPr lang="ko-KR" altLang="en-US" sz="2800" dirty="0" smtClean="0">
                <a:solidFill>
                  <a:schemeClr val="tx2"/>
                </a:solidFill>
              </a:rPr>
              <a:t> 거리 공식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distance of camera and image에 대한 이미지 검색결과">
            <a:extLst>
              <a:ext uri="{FF2B5EF4-FFF2-40B4-BE49-F238E27FC236}">
                <a16:creationId xmlns:a16="http://schemas.microsoft.com/office/drawing/2014/main" id="{FF697D10-129C-41C5-87C9-DD47A685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8" y="1923678"/>
            <a:ext cx="4797969" cy="24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/>
              <p:nvPr/>
            </p:nvSpPr>
            <p:spPr>
              <a:xfrm>
                <a:off x="5860294" y="1743948"/>
                <a:ext cx="1053430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94" y="1743948"/>
                <a:ext cx="1053430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/>
              <p:nvPr/>
            </p:nvSpPr>
            <p:spPr>
              <a:xfrm>
                <a:off x="5860294" y="2931439"/>
                <a:ext cx="23841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94" y="2931439"/>
                <a:ext cx="2384114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/>
              <p:nvPr/>
            </p:nvSpPr>
            <p:spPr>
              <a:xfrm>
                <a:off x="5860294" y="3929904"/>
                <a:ext cx="1889363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94" y="3929904"/>
                <a:ext cx="1889363" cy="689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8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34/45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1474133" y="954597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2"/>
                </a:solidFill>
              </a:rPr>
              <a:t>거리 오차율 측정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1" name="Picture 2" descr="M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616" y="1811849"/>
            <a:ext cx="4971682" cy="298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7" y="1851670"/>
            <a:ext cx="3978492" cy="29838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367" y="1473295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</a:rPr>
              <a:t>25~100cm 5cm </a:t>
            </a:r>
            <a:r>
              <a:rPr lang="ko-KR" altLang="en-US" sz="1600" dirty="0" smtClean="0">
                <a:solidFill>
                  <a:schemeClr val="accent1"/>
                </a:solidFill>
              </a:rPr>
              <a:t>간격으로 측정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35/45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1474133" y="954597"/>
            <a:ext cx="619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/>
                </a:solidFill>
              </a:rPr>
              <a:t>조도에 따른 밝기 변화 기준 </a:t>
            </a:r>
            <a:r>
              <a:rPr lang="en-US" altLang="ko-KR" sz="2000" dirty="0" smtClean="0">
                <a:solidFill>
                  <a:schemeClr val="tx2"/>
                </a:solidFill>
              </a:rPr>
              <a:t>51lx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2341081" y="1477817"/>
            <a:ext cx="5775536" cy="3803290"/>
            <a:chOff x="3996423" y="2228842"/>
            <a:chExt cx="4148823" cy="26928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148823" cy="2692891"/>
              <a:chOff x="6094511" y="2781414"/>
              <a:chExt cx="4148823" cy="2692891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136886" y="5016675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-1654831" y="1477817"/>
            <a:ext cx="5978291" cy="3789373"/>
            <a:chOff x="3996423" y="2228842"/>
            <a:chExt cx="4294471" cy="26830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294471" cy="2683038"/>
              <a:chOff x="6094511" y="2781414"/>
              <a:chExt cx="4294471" cy="268303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282534" y="5006822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A062A4-F70D-4AC0-8103-D1A07C0FD53A}"/>
              </a:ext>
            </a:extLst>
          </p:cNvPr>
          <p:cNvCxnSpPr>
            <a:cxnSpLocks/>
          </p:cNvCxnSpPr>
          <p:nvPr/>
        </p:nvCxnSpPr>
        <p:spPr>
          <a:xfrm>
            <a:off x="5220631" y="3723878"/>
            <a:ext cx="2664588" cy="633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16491" y="3371099"/>
            <a:ext cx="29006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506560" y="3133887"/>
            <a:ext cx="3118" cy="23721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489950" y="3125095"/>
            <a:ext cx="282845" cy="87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772795" y="2865351"/>
            <a:ext cx="3584" cy="2712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1773761" y="2865035"/>
            <a:ext cx="2283578" cy="31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783564" y="1231791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4766798" y="1303953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1886923" y="4328569"/>
            <a:ext cx="45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1410233" y="4328569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2382501" y="4335556"/>
            <a:ext cx="45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7498101" y="4331323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6305838" y="4335556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57647" y="1303953"/>
            <a:ext cx="255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51lx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밝은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36725" y="1319290"/>
            <a:ext cx="255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50lx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어두운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0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36/45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43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7" y="1059583"/>
            <a:ext cx="3544107" cy="29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90" y="1059583"/>
            <a:ext cx="3462164" cy="295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043608" y="4046466"/>
            <a:ext cx="203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D: 52cm,</a:t>
            </a:r>
          </a:p>
          <a:p>
            <a:r>
              <a:rPr lang="en-US" altLang="ko-KR" dirty="0" smtClean="0"/>
              <a:t>Brightness: 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156176" y="4044968"/>
            <a:ext cx="203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D: 78cm,</a:t>
            </a:r>
          </a:p>
          <a:p>
            <a:r>
              <a:rPr lang="en-US" altLang="ko-KR" dirty="0" smtClean="0"/>
              <a:t>Brightness: 4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47664" y="472005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일정한 주기 </a:t>
            </a:r>
            <a:r>
              <a:rPr lang="en-US" altLang="ko-KR" b="1" dirty="0" smtClean="0">
                <a:solidFill>
                  <a:schemeClr val="tx2"/>
                </a:solidFill>
              </a:rPr>
              <a:t>10</a:t>
            </a:r>
            <a:r>
              <a:rPr lang="ko-KR" altLang="en-US" b="1" dirty="0" smtClean="0">
                <a:solidFill>
                  <a:schemeClr val="tx2"/>
                </a:solidFill>
              </a:rPr>
              <a:t>분을 간격으로 거리 측정 후 밝기 변환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37/45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78287" y="1059582"/>
            <a:ext cx="8226161" cy="3888432"/>
            <a:chOff x="378287" y="42728"/>
            <a:chExt cx="10694347" cy="6763996"/>
          </a:xfrm>
        </p:grpSpPr>
        <p:sp>
          <p:nvSpPr>
            <p:cNvPr id="33" name="직사각형 32"/>
            <p:cNvSpPr/>
            <p:nvPr/>
          </p:nvSpPr>
          <p:spPr>
            <a:xfrm>
              <a:off x="4006993" y="42728"/>
              <a:ext cx="3715690" cy="67639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722683" y="42728"/>
              <a:ext cx="3349951" cy="67639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78287" y="42728"/>
              <a:ext cx="3623415" cy="6763996"/>
              <a:chOff x="854577" y="230738"/>
              <a:chExt cx="3794333" cy="62042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854577" y="230738"/>
                <a:ext cx="3794333" cy="62042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244510" y="945497"/>
                <a:ext cx="2601098" cy="8937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얼굴 인식</a:t>
                </a:r>
                <a:endParaRPr lang="ko-KR" altLang="en-US" sz="1600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244510" y="2283860"/>
                <a:ext cx="2601098" cy="12294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카메라와 얼굴 사이의 거리 찾기</a:t>
                </a:r>
                <a:r>
                  <a:rPr lang="en-US" altLang="ko-KR" sz="1600" dirty="0" smtClean="0"/>
                  <a:t>.</a:t>
                </a:r>
                <a:endParaRPr lang="ko-KR" altLang="en-US" sz="16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244510" y="4976208"/>
                <a:ext cx="2601098" cy="12294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거리와 주변 밝기 정도에 맞게 화면 밝기 조절</a:t>
                </a:r>
                <a:r>
                  <a:rPr lang="en-US" altLang="ko-KR" sz="1600" dirty="0" smtClean="0"/>
                  <a:t>.</a:t>
                </a:r>
                <a:endParaRPr lang="ko-KR" altLang="en-US" sz="1600" dirty="0"/>
              </a:p>
            </p:txBody>
          </p:sp>
          <p:cxnSp>
            <p:nvCxnSpPr>
              <p:cNvPr id="55" name="직선 화살표 연결선 54"/>
              <p:cNvCxnSpPr>
                <a:stCxn id="52" idx="2"/>
                <a:endCxn id="53" idx="0"/>
              </p:cNvCxnSpPr>
              <p:nvPr/>
            </p:nvCxnSpPr>
            <p:spPr>
              <a:xfrm>
                <a:off x="2545060" y="1839246"/>
                <a:ext cx="0" cy="44461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53" idx="2"/>
                <a:endCxn id="57" idx="0"/>
              </p:cNvCxnSpPr>
              <p:nvPr/>
            </p:nvCxnSpPr>
            <p:spPr>
              <a:xfrm>
                <a:off x="2545060" y="3513324"/>
                <a:ext cx="0" cy="24546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244510" y="3758786"/>
                <a:ext cx="2601098" cy="8937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주변 밝기 정도 체크</a:t>
                </a:r>
                <a:r>
                  <a:rPr lang="en-US" altLang="ko-KR" sz="1600" dirty="0" smtClean="0"/>
                  <a:t>.</a:t>
                </a:r>
                <a:endParaRPr lang="ko-KR" altLang="en-US" sz="1600" dirty="0"/>
              </a:p>
            </p:txBody>
          </p:sp>
          <p:cxnSp>
            <p:nvCxnSpPr>
              <p:cNvPr id="58" name="직선 화살표 연결선 57"/>
              <p:cNvCxnSpPr>
                <a:stCxn id="57" idx="2"/>
                <a:endCxn id="54" idx="0"/>
              </p:cNvCxnSpPr>
              <p:nvPr/>
            </p:nvCxnSpPr>
            <p:spPr>
              <a:xfrm>
                <a:off x="2545060" y="4652535"/>
                <a:ext cx="0" cy="32367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1014054" y="330902"/>
                <a:ext cx="3469232" cy="33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밝기 조절 알고리즘</a:t>
                </a:r>
                <a:endParaRPr lang="ko-KR" altLang="en-US" dirty="0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8170621" y="1291124"/>
              <a:ext cx="2433947" cy="10584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20</a:t>
              </a:r>
              <a:r>
                <a:rPr lang="ko-KR" altLang="en-US" sz="1600" dirty="0" smtClean="0"/>
                <a:t>초 동안 눈 감는 지 확인</a:t>
              </a:r>
              <a:r>
                <a:rPr lang="en-US" altLang="ko-KR" sz="1600" dirty="0" smtClean="0"/>
                <a:t>.</a:t>
              </a:r>
              <a:endParaRPr lang="ko-KR" altLang="en-US" sz="16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170620" y="3057305"/>
              <a:ext cx="2433947" cy="13694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간단한 </a:t>
              </a:r>
              <a:r>
                <a:rPr lang="en-US" altLang="ko-KR" sz="1600" dirty="0"/>
                <a:t>7</a:t>
              </a:r>
              <a:r>
                <a:rPr lang="ko-KR" altLang="en-US" sz="1600" dirty="0" smtClean="0"/>
                <a:t>문항 설문조사 테스트 실행</a:t>
              </a:r>
              <a:r>
                <a:rPr lang="en-US" altLang="ko-KR" sz="1600" dirty="0" smtClean="0"/>
                <a:t>.</a:t>
              </a:r>
              <a:endParaRPr lang="ko-KR" altLang="en-US" sz="16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170621" y="4906094"/>
              <a:ext cx="2433947" cy="10584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눈 상태 진단</a:t>
              </a:r>
              <a:r>
                <a:rPr lang="en-US" altLang="ko-KR" sz="1600" dirty="0" smtClean="0"/>
                <a:t>.</a:t>
              </a:r>
              <a:endParaRPr lang="ko-KR" altLang="en-US" sz="1600" dirty="0"/>
            </a:p>
          </p:txBody>
        </p:sp>
        <p:cxnSp>
          <p:nvCxnSpPr>
            <p:cNvPr id="39" name="직선 화살표 연결선 38"/>
            <p:cNvCxnSpPr>
              <a:stCxn id="36" idx="2"/>
              <a:endCxn id="37" idx="0"/>
            </p:cNvCxnSpPr>
            <p:nvPr/>
          </p:nvCxnSpPr>
          <p:spPr>
            <a:xfrm flipH="1">
              <a:off x="9387594" y="2349596"/>
              <a:ext cx="1" cy="707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37" idx="2"/>
              <a:endCxn id="38" idx="0"/>
            </p:cNvCxnSpPr>
            <p:nvPr/>
          </p:nvCxnSpPr>
          <p:spPr>
            <a:xfrm>
              <a:off x="9387594" y="4426799"/>
              <a:ext cx="1" cy="4792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4637375" y="761411"/>
              <a:ext cx="2341280" cy="919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이용한 거리 저장</a:t>
              </a:r>
              <a:r>
                <a:rPr lang="en-US" altLang="ko-KR" sz="1600" dirty="0" smtClean="0"/>
                <a:t>.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72982" y="2124148"/>
              <a:ext cx="2270068" cy="919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오늘 날짜 가져와서 저장</a:t>
              </a:r>
              <a:r>
                <a:rPr lang="en-US" altLang="ko-KR" sz="1600" dirty="0" smtClean="0"/>
                <a:t>.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83578" y="3410001"/>
              <a:ext cx="2270068" cy="1300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저장한 날짜 거리 그 날짜에 맞게 불러오기</a:t>
              </a:r>
              <a:endParaRPr lang="en-US" altLang="ko-KR" sz="1600" dirty="0" smtClean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582426" y="5176003"/>
              <a:ext cx="2461464" cy="1421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사용자가 날마다 이용한 거리 평균을 시각화</a:t>
              </a:r>
              <a:r>
                <a:rPr lang="en-US" altLang="ko-KR" sz="1600" dirty="0" smtClean="0"/>
                <a:t>.</a:t>
              </a:r>
            </a:p>
          </p:txBody>
        </p:sp>
        <p:cxnSp>
          <p:nvCxnSpPr>
            <p:cNvPr id="45" name="꺾인 연결선 44"/>
            <p:cNvCxnSpPr>
              <a:stCxn id="54" idx="3"/>
              <a:endCxn id="41" idx="1"/>
            </p:cNvCxnSpPr>
            <p:nvPr/>
          </p:nvCxnSpPr>
          <p:spPr>
            <a:xfrm flipV="1">
              <a:off x="3234585" y="1221363"/>
              <a:ext cx="1402790" cy="466516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41" idx="2"/>
              <a:endCxn id="42" idx="0"/>
            </p:cNvCxnSpPr>
            <p:nvPr/>
          </p:nvCxnSpPr>
          <p:spPr>
            <a:xfrm>
              <a:off x="5808015" y="1681312"/>
              <a:ext cx="1" cy="4428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2"/>
            </p:cNvCxnSpPr>
            <p:nvPr/>
          </p:nvCxnSpPr>
          <p:spPr>
            <a:xfrm>
              <a:off x="5808016" y="3044050"/>
              <a:ext cx="0" cy="3533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3" idx="2"/>
              <a:endCxn id="44" idx="0"/>
            </p:cNvCxnSpPr>
            <p:nvPr/>
          </p:nvCxnSpPr>
          <p:spPr>
            <a:xfrm flipH="1">
              <a:off x="5813158" y="4710207"/>
              <a:ext cx="5455" cy="4657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333900" y="95604"/>
              <a:ext cx="3040514" cy="58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데이터 시각화</a:t>
              </a:r>
              <a:endParaRPr lang="ko-KR" alt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62991" y="151929"/>
              <a:ext cx="3069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간단한 안구건조증 테스트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68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연구내용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38/45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4" name="녹화_2019_10_30_00_49_06_9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2" y="915566"/>
            <a:ext cx="9134847" cy="395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7704" y="622888"/>
            <a:ext cx="491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데모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39/45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1347614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기대효과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2859782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</a:rPr>
              <a:t>사용자의 안구 건강 저하를 예방할 수 있다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.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Ⅰ </a:t>
            </a:r>
            <a:r>
              <a:rPr lang="ko-KR" altLang="en-US" dirty="0" smtClean="0">
                <a:solidFill>
                  <a:schemeClr val="accent1"/>
                </a:solidFill>
              </a:rPr>
              <a:t>프로젝트 배경 및 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전세계 스마트폰 보급률 추이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전세계 </a:t>
            </a:r>
            <a:r>
              <a:rPr lang="en-US" altLang="ko-KR" dirty="0" smtClean="0">
                <a:solidFill>
                  <a:schemeClr val="accent1"/>
                </a:solidFill>
              </a:rPr>
              <a:t>27</a:t>
            </a:r>
            <a:r>
              <a:rPr lang="ko-KR" altLang="en-US" dirty="0" smtClean="0">
                <a:solidFill>
                  <a:schemeClr val="accent1"/>
                </a:solidFill>
              </a:rPr>
              <a:t>억 명 스마트폰사용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aphicFrame>
        <p:nvGraphicFramePr>
          <p:cNvPr id="16" name="Chart 3"/>
          <p:cNvGraphicFramePr/>
          <p:nvPr>
            <p:extLst>
              <p:ext uri="{D42A27DB-BD31-4B8C-83A1-F6EECF244321}">
                <p14:modId xmlns:p14="http://schemas.microsoft.com/office/powerpoint/2010/main" val="3590911586"/>
              </p:ext>
            </p:extLst>
          </p:nvPr>
        </p:nvGraphicFramePr>
        <p:xfrm>
          <a:off x="683568" y="120359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91680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28.3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7649" y="293179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30.9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3618" y="293178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33.3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0185" y="293178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35.3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25" y="4887039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United </a:t>
            </a:r>
            <a:r>
              <a:rPr lang="en-US" altLang="ko-KR" sz="1200" dirty="0">
                <a:solidFill>
                  <a:schemeClr val="accent1"/>
                </a:solidFill>
              </a:rPr>
              <a:t>Nations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7016592" y="1248477"/>
            <a:ext cx="904079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1"/>
                </a:solidFill>
              </a:rPr>
              <a:t>보급률</a:t>
            </a:r>
            <a:r>
              <a:rPr lang="en-US" altLang="ko-KR" dirty="0" smtClean="0">
                <a:solidFill>
                  <a:schemeClr val="accent1"/>
                </a:solidFill>
              </a:rPr>
              <a:t>%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2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28">
            <a:extLst>
              <a:ext uri="{FF2B5EF4-FFF2-40B4-BE49-F238E27FC236}">
                <a16:creationId xmlns:a16="http://schemas.microsoft.com/office/drawing/2014/main" id="{6FABD8C5-7C79-4306-8F0F-B79F1E27CDE2}"/>
              </a:ext>
            </a:extLst>
          </p:cNvPr>
          <p:cNvSpPr>
            <a:spLocks noChangeAspect="1"/>
          </p:cNvSpPr>
          <p:nvPr/>
        </p:nvSpPr>
        <p:spPr>
          <a:xfrm>
            <a:off x="3390663" y="2580843"/>
            <a:ext cx="1963317" cy="2379338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40/45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9942" y="105958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기대효과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3D051E-FF98-4667-88D2-822DBC0F4AF6}"/>
              </a:ext>
            </a:extLst>
          </p:cNvPr>
          <p:cNvGrpSpPr/>
          <p:nvPr/>
        </p:nvGrpSpPr>
        <p:grpSpPr>
          <a:xfrm>
            <a:off x="1867894" y="1524083"/>
            <a:ext cx="5152378" cy="2266032"/>
            <a:chOff x="2878954" y="710207"/>
            <a:chExt cx="5152378" cy="2266032"/>
          </a:xfrm>
        </p:grpSpPr>
        <p:pic>
          <p:nvPicPr>
            <p:cNvPr id="9" name="Picture 2" descr="의료에 대한 이미지 검색결과">
              <a:extLst>
                <a:ext uri="{FF2B5EF4-FFF2-40B4-BE49-F238E27FC236}">
                  <a16:creationId xmlns:a16="http://schemas.microsoft.com/office/drawing/2014/main" id="{91804B62-A05F-48BA-92A7-BA72D18A2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954" y="1147439"/>
              <a:ext cx="24955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I에 대한 이미지 검색결과">
              <a:extLst>
                <a:ext uri="{FF2B5EF4-FFF2-40B4-BE49-F238E27FC236}">
                  <a16:creationId xmlns:a16="http://schemas.microsoft.com/office/drawing/2014/main" id="{74323875-90A0-4DEB-A117-995D1473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382" y="1147439"/>
              <a:ext cx="26479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1CDDA-C8CA-4447-B3DE-61AF4EF9CDE2}"/>
                </a:ext>
              </a:extLst>
            </p:cNvPr>
            <p:cNvSpPr txBox="1"/>
            <p:nvPr/>
          </p:nvSpPr>
          <p:spPr>
            <a:xfrm>
              <a:off x="3931883" y="710207"/>
              <a:ext cx="2885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</a:rPr>
                <a:t>의료분야 </a:t>
              </a:r>
              <a:r>
                <a:rPr lang="en-US" altLang="ko-KR" dirty="0">
                  <a:solidFill>
                    <a:schemeClr val="accent1"/>
                  </a:solidFill>
                </a:rPr>
                <a:t>AI System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95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41/45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9942" y="105958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기대효과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3D051E-FF98-4667-88D2-822DBC0F4AF6}"/>
              </a:ext>
            </a:extLst>
          </p:cNvPr>
          <p:cNvGrpSpPr/>
          <p:nvPr/>
        </p:nvGrpSpPr>
        <p:grpSpPr>
          <a:xfrm>
            <a:off x="5004048" y="1779662"/>
            <a:ext cx="4000250" cy="2266032"/>
            <a:chOff x="2878954" y="710207"/>
            <a:chExt cx="5152378" cy="2266032"/>
          </a:xfrm>
        </p:grpSpPr>
        <p:pic>
          <p:nvPicPr>
            <p:cNvPr id="9" name="Picture 2" descr="의료에 대한 이미지 검색결과">
              <a:extLst>
                <a:ext uri="{FF2B5EF4-FFF2-40B4-BE49-F238E27FC236}">
                  <a16:creationId xmlns:a16="http://schemas.microsoft.com/office/drawing/2014/main" id="{91804B62-A05F-48BA-92A7-BA72D18A2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954" y="1147439"/>
              <a:ext cx="24955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I에 대한 이미지 검색결과">
              <a:extLst>
                <a:ext uri="{FF2B5EF4-FFF2-40B4-BE49-F238E27FC236}">
                  <a16:creationId xmlns:a16="http://schemas.microsoft.com/office/drawing/2014/main" id="{74323875-90A0-4DEB-A117-995D1473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382" y="1147439"/>
              <a:ext cx="26479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1CDDA-C8CA-4447-B3DE-61AF4EF9CDE2}"/>
                </a:ext>
              </a:extLst>
            </p:cNvPr>
            <p:cNvSpPr txBox="1"/>
            <p:nvPr/>
          </p:nvSpPr>
          <p:spPr>
            <a:xfrm>
              <a:off x="3931883" y="710207"/>
              <a:ext cx="2885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</a:rPr>
                <a:t>의료분야 </a:t>
              </a:r>
              <a:r>
                <a:rPr lang="en-US" altLang="ko-KR" dirty="0">
                  <a:solidFill>
                    <a:schemeClr val="accent1"/>
                  </a:solidFill>
                </a:rPr>
                <a:t>AI System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3" name="Picture 6" descr="walk icon에 대한 이미지 검색결과">
            <a:extLst>
              <a:ext uri="{FF2B5EF4-FFF2-40B4-BE49-F238E27FC236}">
                <a16:creationId xmlns:a16="http://schemas.microsoft.com/office/drawing/2014/main" id="{9BD2BABA-071D-4F96-8F28-A413E42A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401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92 -0.00154 L 0.26684 -0.001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42/45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9942" y="105958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한계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12" name="Picture 2" descr="해상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37" y="1521248"/>
            <a:ext cx="5426270" cy="334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43/45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9942" y="105958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한계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8" name="Picture 2" descr="M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1" y="1495446"/>
            <a:ext cx="5979794" cy="298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40912" y="4497169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오차율 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0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123478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Ⅵ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결론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665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44/45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9942" y="1059582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한계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10" name="Picture 6" descr="smartphone icon에 대한 이미지 검색결과">
            <a:extLst>
              <a:ext uri="{FF2B5EF4-FFF2-40B4-BE49-F238E27FC236}">
                <a16:creationId xmlns:a16="http://schemas.microsoft.com/office/drawing/2014/main" id="{6AF1BEF3-50B6-4FC3-AA27-938E3FBE3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63" y="1432660"/>
            <a:ext cx="3421698" cy="34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563888" y="1881287"/>
            <a:ext cx="1495425" cy="25384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86832" y="4820334"/>
            <a:ext cx="30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어두울 때 얼굴인식 불가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3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19060" r="6001" b="11309"/>
          <a:stretch/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3</a:t>
            </a:r>
            <a:r>
              <a:rPr lang="ko-KR" altLang="en-US" dirty="0" smtClean="0">
                <a:solidFill>
                  <a:schemeClr val="accent1"/>
                </a:solidFill>
              </a:rPr>
              <a:t>학년 동안 수고하셨습니다 내년에 만나요</a:t>
            </a:r>
            <a:r>
              <a:rPr lang="en-US" altLang="ko-KR" dirty="0" smtClean="0">
                <a:solidFill>
                  <a:schemeClr val="accent1"/>
                </a:solidFill>
              </a:rPr>
              <a:t>~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Ⅰ </a:t>
            </a:r>
            <a:r>
              <a:rPr lang="ko-KR" altLang="en-US" dirty="0" smtClean="0">
                <a:solidFill>
                  <a:schemeClr val="accent1"/>
                </a:solidFill>
              </a:rPr>
              <a:t>프로젝트 배경 및 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한국 연령별 스마트폰 보급률</a:t>
            </a:r>
            <a:r>
              <a:rPr lang="en-US" altLang="ko-KR" dirty="0" smtClean="0">
                <a:solidFill>
                  <a:schemeClr val="accent1"/>
                </a:solidFill>
              </a:rPr>
              <a:t>(2018</a:t>
            </a:r>
            <a:r>
              <a:rPr lang="ko-KR" altLang="en-US" dirty="0" smtClean="0">
                <a:solidFill>
                  <a:schemeClr val="accent1"/>
                </a:solidFill>
              </a:rPr>
              <a:t>년 기준</a:t>
            </a:r>
            <a:r>
              <a:rPr lang="en-US" altLang="ko-KR" dirty="0" smtClean="0">
                <a:solidFill>
                  <a:schemeClr val="accent1"/>
                </a:solidFill>
              </a:rPr>
              <a:t>), </a:t>
            </a:r>
            <a:r>
              <a:rPr lang="ko-KR" altLang="en-US" dirty="0" smtClean="0">
                <a:solidFill>
                  <a:schemeClr val="accent1"/>
                </a:solidFill>
              </a:rPr>
              <a:t>보급률 </a:t>
            </a:r>
            <a:r>
              <a:rPr lang="en-US" altLang="ko-KR" dirty="0">
                <a:solidFill>
                  <a:schemeClr val="accent1"/>
                </a:solidFill>
              </a:rPr>
              <a:t>95%</a:t>
            </a:r>
            <a:r>
              <a:rPr lang="ko-KR" altLang="en-US" dirty="0" smtClean="0">
                <a:solidFill>
                  <a:schemeClr val="accent1"/>
                </a:solidFill>
              </a:rPr>
              <a:t>이상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aphicFrame>
        <p:nvGraphicFramePr>
          <p:cNvPr id="16" name="Chart 3"/>
          <p:cNvGraphicFramePr/>
          <p:nvPr>
            <p:extLst>
              <p:ext uri="{D42A27DB-BD31-4B8C-83A1-F6EECF244321}">
                <p14:modId xmlns:p14="http://schemas.microsoft.com/office/powerpoint/2010/main" val="3818698212"/>
              </p:ext>
            </p:extLst>
          </p:nvPr>
        </p:nvGraphicFramePr>
        <p:xfrm>
          <a:off x="683568" y="120359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125" y="4887039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United </a:t>
            </a:r>
            <a:r>
              <a:rPr lang="en-US" altLang="ko-KR" sz="1200" dirty="0">
                <a:solidFill>
                  <a:schemeClr val="accent1"/>
                </a:solidFill>
              </a:rPr>
              <a:t>Nations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5/45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32" y="286945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97.9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9792" y="287056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99.8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286945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98.7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2036" y="286834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98.4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0896" y="286945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95.5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71012" y="286834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80.3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7016592" y="1248477"/>
            <a:ext cx="904079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1"/>
                </a:solidFill>
              </a:rPr>
              <a:t>보급률</a:t>
            </a:r>
            <a:r>
              <a:rPr lang="en-US" altLang="ko-KR" dirty="0" smtClean="0">
                <a:solidFill>
                  <a:schemeClr val="accent1"/>
                </a:solidFill>
              </a:rPr>
              <a:t>%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Ⅰ </a:t>
            </a:r>
            <a:r>
              <a:rPr lang="ko-KR" altLang="en-US" dirty="0" smtClean="0">
                <a:solidFill>
                  <a:schemeClr val="accent1"/>
                </a:solidFill>
              </a:rPr>
              <a:t>프로젝트 배경 및 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스마트폰 의존 육아의 폐해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젊은 노안 환자 증가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585" r="10585"/>
          <a:stretch>
            <a:fillRect/>
          </a:stretch>
        </p:blipFill>
        <p:spPr>
          <a:xfrm>
            <a:off x="5193816" y="1491630"/>
            <a:ext cx="2546536" cy="3096344"/>
          </a:xfrm>
          <a:prstGeom prst="rect">
            <a:avLst/>
          </a:prstGeo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DCA36E91-22D9-4E70-9C7A-05EBEB9EEB9C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23701" r="23701"/>
          <a:stretch>
            <a:fillRect/>
          </a:stretch>
        </p:blipFill>
        <p:spPr>
          <a:xfrm>
            <a:off x="1331640" y="1491630"/>
            <a:ext cx="2546536" cy="30963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6/45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4" r="22564"/>
          <a:stretch>
            <a:fillRect/>
          </a:stretch>
        </p:blipFill>
        <p:spPr>
          <a:xfrm>
            <a:off x="1305384" y="1499746"/>
            <a:ext cx="2546536" cy="3096344"/>
          </a:xfrm>
        </p:spPr>
      </p:pic>
      <p:pic>
        <p:nvPicPr>
          <p:cNvPr id="10" name="그림 개체 틀 9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8" r="28848"/>
          <a:stretch>
            <a:fillRect/>
          </a:stretch>
        </p:blipFill>
        <p:spPr>
          <a:xfrm>
            <a:off x="5220072" y="1499746"/>
            <a:ext cx="2546536" cy="3096344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Ⅰ </a:t>
            </a:r>
            <a:r>
              <a:rPr lang="ko-KR" altLang="en-US" dirty="0" smtClean="0">
                <a:solidFill>
                  <a:schemeClr val="accent1"/>
                </a:solidFill>
              </a:rPr>
              <a:t>프로젝트 배경 및 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낮은 조도에서 모바일 디바이스 이용</a:t>
            </a:r>
            <a:r>
              <a:rPr lang="en-US" altLang="ko-KR" smtClean="0">
                <a:solidFill>
                  <a:schemeClr val="accent1"/>
                </a:solidFill>
              </a:rPr>
              <a:t>, </a:t>
            </a:r>
            <a:r>
              <a:rPr lang="ko-KR" altLang="en-US" smtClean="0">
                <a:solidFill>
                  <a:schemeClr val="accent1"/>
                </a:solidFill>
              </a:rPr>
              <a:t>안구건조증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7/45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Ⅰ </a:t>
            </a:r>
            <a:r>
              <a:rPr lang="ko-KR" altLang="en-US" dirty="0" smtClean="0">
                <a:solidFill>
                  <a:schemeClr val="accent1"/>
                </a:solidFill>
              </a:rPr>
              <a:t>프로젝트 배경 및 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낮은 조도에서 모바일 디바이스 이용</a:t>
            </a:r>
            <a:r>
              <a:rPr lang="en-US" altLang="ko-KR" smtClean="0">
                <a:solidFill>
                  <a:schemeClr val="accent1"/>
                </a:solidFill>
              </a:rPr>
              <a:t>, </a:t>
            </a:r>
            <a:r>
              <a:rPr lang="ko-KR" altLang="en-US" smtClean="0">
                <a:solidFill>
                  <a:schemeClr val="accent1"/>
                </a:solidFill>
              </a:rPr>
              <a:t>안구건조증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8/45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07704" y="1203598"/>
            <a:ext cx="4896544" cy="2808312"/>
            <a:chOff x="1331640" y="1131590"/>
            <a:chExt cx="5841506" cy="33735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3735C7-AB81-464C-9715-519B2341C7AF}"/>
                </a:ext>
              </a:extLst>
            </p:cNvPr>
            <p:cNvSpPr/>
            <p:nvPr/>
          </p:nvSpPr>
          <p:spPr>
            <a:xfrm>
              <a:off x="1331640" y="1131590"/>
              <a:ext cx="2920753" cy="33735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일상생활 시 눈 깜빡임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</a:rPr>
                <a:t>회</a:t>
              </a:r>
              <a:r>
                <a:rPr lang="en-US" altLang="ko-KR" b="1" dirty="0">
                  <a:solidFill>
                    <a:schemeClr val="tx1"/>
                  </a:solidFill>
                </a:rPr>
                <a:t>/3</a:t>
              </a:r>
              <a:r>
                <a:rPr lang="ko-KR" altLang="en-US" b="1" dirty="0">
                  <a:solidFill>
                    <a:schemeClr val="tx1"/>
                  </a:solidFill>
                </a:rPr>
                <a:t>초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3F14C0-3AC2-4C55-AD57-D6303FAA83E4}"/>
                </a:ext>
              </a:extLst>
            </p:cNvPr>
            <p:cNvSpPr/>
            <p:nvPr/>
          </p:nvSpPr>
          <p:spPr>
            <a:xfrm>
              <a:off x="4252393" y="1131590"/>
              <a:ext cx="2920753" cy="33735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b="1" dirty="0"/>
            </a:p>
            <a:p>
              <a:pPr algn="ctr"/>
              <a:r>
                <a:rPr lang="ko-KR" altLang="en-US" b="1" dirty="0"/>
                <a:t>폰 사용 시 눈 깜빡임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r>
                <a:rPr lang="ko-KR" altLang="en-US" b="1" dirty="0"/>
                <a:t>회</a:t>
              </a:r>
              <a:r>
                <a:rPr lang="en-US" altLang="ko-KR" b="1" dirty="0"/>
                <a:t>/12</a:t>
              </a:r>
              <a:r>
                <a:rPr lang="ko-KR" altLang="en-US" b="1" dirty="0"/>
                <a:t>초</a:t>
              </a:r>
            </a:p>
          </p:txBody>
        </p:sp>
        <p:pic>
          <p:nvPicPr>
            <p:cNvPr id="12" name="Picture 10" descr="people icon에 대한 이미지 검색결과">
              <a:extLst>
                <a:ext uri="{FF2B5EF4-FFF2-40B4-BE49-F238E27FC236}">
                  <a16:creationId xmlns:a16="http://schemas.microsoft.com/office/drawing/2014/main" id="{4F2AEAE8-CB1F-4238-9191-0D572FFCD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454" y="128242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smartphone icon에 대한 이미지 검색결과">
              <a:extLst>
                <a:ext uri="{FF2B5EF4-FFF2-40B4-BE49-F238E27FC236}">
                  <a16:creationId xmlns:a16="http://schemas.microsoft.com/office/drawing/2014/main" id="{FB8667FF-4679-441A-AC81-0FD74443E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206" y="1282420"/>
              <a:ext cx="2143125" cy="174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045820-F6F5-4F4C-B86A-5AB3F0D30826}"/>
              </a:ext>
            </a:extLst>
          </p:cNvPr>
          <p:cNvSpPr/>
          <p:nvPr/>
        </p:nvSpPr>
        <p:spPr>
          <a:xfrm>
            <a:off x="1475656" y="4193154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나눔고딕"/>
              </a:rPr>
              <a:t>눈 피로에 의해 발생하는 시력저하</a:t>
            </a:r>
            <a:r>
              <a:rPr lang="en-US" altLang="ko-KR" sz="2000" b="1" dirty="0">
                <a:solidFill>
                  <a:schemeClr val="tx2"/>
                </a:solidFill>
                <a:latin typeface="나눔고딕"/>
              </a:rPr>
              <a:t>, </a:t>
            </a:r>
            <a:r>
              <a:rPr lang="ko-KR" altLang="en-US" sz="2000" b="1" dirty="0" err="1">
                <a:solidFill>
                  <a:schemeClr val="tx2"/>
                </a:solidFill>
                <a:latin typeface="나눔고딕"/>
              </a:rPr>
              <a:t>안구질환을</a:t>
            </a:r>
            <a:r>
              <a:rPr lang="ko-KR" altLang="en-US" sz="2000" b="1" dirty="0">
                <a:solidFill>
                  <a:schemeClr val="tx2"/>
                </a:solidFill>
                <a:latin typeface="나눔고딕"/>
              </a:rPr>
              <a:t> </a:t>
            </a:r>
            <a:r>
              <a:rPr lang="ko-KR" altLang="en-US" sz="2000" b="1" dirty="0" smtClean="0">
                <a:solidFill>
                  <a:schemeClr val="tx2"/>
                </a:solidFill>
                <a:latin typeface="나눔고딕"/>
              </a:rPr>
              <a:t>예방</a:t>
            </a:r>
            <a:r>
              <a:rPr lang="ko-KR" altLang="en-US" b="1" dirty="0">
                <a:solidFill>
                  <a:schemeClr val="tx2"/>
                </a:solidFill>
              </a:rPr>
              <a:t/>
            </a:r>
            <a:br>
              <a:rPr lang="ko-KR" altLang="en-US" b="1" dirty="0">
                <a:solidFill>
                  <a:schemeClr val="tx2"/>
                </a:solidFill>
              </a:rPr>
            </a:b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3797" y="-13802"/>
            <a:ext cx="712879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Ⅱ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선행연구 및 개발 조사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288032"/>
          </a:xfrm>
        </p:spPr>
        <p:txBody>
          <a:bodyPr/>
          <a:lstStyle/>
          <a:p>
            <a:pPr lvl="0"/>
            <a:r>
              <a:rPr lang="ko-KR" altLang="en-US" dirty="0" smtClean="0">
                <a:solidFill>
                  <a:schemeClr val="accent1"/>
                </a:solidFill>
              </a:rPr>
              <a:t>초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중고생의 안경 </a:t>
            </a:r>
            <a:r>
              <a:rPr lang="ko-KR" altLang="en-US" dirty="0" err="1" smtClean="0">
                <a:solidFill>
                  <a:schemeClr val="accent1"/>
                </a:solidFill>
              </a:rPr>
              <a:t>착용률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1176" y="48665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9/45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80" y="4887039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아동종합실태조사 </a:t>
            </a:r>
            <a:r>
              <a:rPr lang="en-US" altLang="ko-KR" sz="1200" dirty="0" smtClean="0">
                <a:solidFill>
                  <a:schemeClr val="accent1"/>
                </a:solidFill>
              </a:rPr>
              <a:t>- </a:t>
            </a:r>
            <a:r>
              <a:rPr lang="ko-KR" altLang="en-US" sz="1200" dirty="0" smtClean="0">
                <a:solidFill>
                  <a:schemeClr val="accent1"/>
                </a:solidFill>
              </a:rPr>
              <a:t>보건복지부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4052999651"/>
              </p:ext>
            </p:extLst>
          </p:nvPr>
        </p:nvGraphicFramePr>
        <p:xfrm>
          <a:off x="683568" y="1042548"/>
          <a:ext cx="7632848" cy="337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Placeholder 2"/>
          <p:cNvSpPr txBox="1">
            <a:spLocks/>
          </p:cNvSpPr>
          <p:nvPr/>
        </p:nvSpPr>
        <p:spPr>
          <a:xfrm>
            <a:off x="7308304" y="1347614"/>
            <a:ext cx="904079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accent1"/>
                </a:solidFill>
              </a:rPr>
              <a:t>착용율</a:t>
            </a:r>
            <a:r>
              <a:rPr lang="en-US" altLang="ko-KR" dirty="0" smtClean="0">
                <a:solidFill>
                  <a:schemeClr val="accent1"/>
                </a:solidFill>
              </a:rPr>
              <a:t>%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78628" y="36220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10.5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0" y="441016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시력이 후천적으로 나빠진다</a:t>
            </a:r>
            <a:r>
              <a:rPr lang="en-US" altLang="ko-KR" b="1" dirty="0" smtClean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5976" y="29840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32.8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9681" y="25724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45.3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7DC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1276</Words>
  <Application>Microsoft Office PowerPoint</Application>
  <PresentationFormat>화면 슬라이드 쇼(16:9)</PresentationFormat>
  <Paragraphs>396</Paragraphs>
  <Slides>45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Arial Unicode MS</vt:lpstr>
      <vt:lpstr>굴림</vt:lpstr>
      <vt:lpstr>나눔고딕</vt:lpstr>
      <vt:lpstr>맑은 고딕</vt:lpstr>
      <vt:lpstr>바탕</vt:lpstr>
      <vt:lpstr>Arial</vt:lpstr>
      <vt:lpstr>Cambria Math</vt:lpstr>
      <vt:lpstr>Times New Roman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entity</cp:lastModifiedBy>
  <cp:revision>276</cp:revision>
  <dcterms:created xsi:type="dcterms:W3CDTF">2016-12-05T23:26:54Z</dcterms:created>
  <dcterms:modified xsi:type="dcterms:W3CDTF">2019-12-12T01:06:32Z</dcterms:modified>
</cp:coreProperties>
</file>